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91" r:id="rId3"/>
    <p:sldId id="325" r:id="rId4"/>
    <p:sldId id="819" r:id="rId5"/>
    <p:sldId id="815" r:id="rId6"/>
    <p:sldId id="816" r:id="rId7"/>
    <p:sldId id="820" r:id="rId8"/>
    <p:sldId id="258" r:id="rId9"/>
    <p:sldId id="257" r:id="rId10"/>
    <p:sldId id="264" r:id="rId11"/>
    <p:sldId id="323" r:id="rId12"/>
    <p:sldId id="324" r:id="rId13"/>
    <p:sldId id="269" r:id="rId14"/>
    <p:sldId id="270" r:id="rId15"/>
    <p:sldId id="271" r:id="rId16"/>
    <p:sldId id="272" r:id="rId17"/>
    <p:sldId id="273" r:id="rId18"/>
    <p:sldId id="274" r:id="rId19"/>
    <p:sldId id="275" r:id="rId20"/>
    <p:sldId id="276" r:id="rId21"/>
    <p:sldId id="26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68" r:id="rId37"/>
    <p:sldId id="261" r:id="rId38"/>
    <p:sldId id="260" r:id="rId39"/>
    <p:sldId id="262" r:id="rId40"/>
    <p:sldId id="306" r:id="rId41"/>
    <p:sldId id="322" r:id="rId42"/>
    <p:sldId id="82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20"/>
    <p:restoredTop sz="90082"/>
  </p:normalViewPr>
  <p:slideViewPr>
    <p:cSldViewPr snapToGrid="0" snapToObjects="1">
      <p:cViewPr varScale="1">
        <p:scale>
          <a:sx n="94" d="100"/>
          <a:sy n="94" d="100"/>
        </p:scale>
        <p:origin x="864"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118F2-A606-9941-90DD-CF1773F03B98}" type="datetimeFigureOut">
              <a:rPr lang="en-US" smtClean="0"/>
              <a:t>9/19/22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AC5B5-E3F8-3441-9DFC-C9AE1FB8CF82}" type="slidenum">
              <a:rPr lang="en-US" smtClean="0"/>
              <a:t>‹#›</a:t>
            </a:fld>
            <a:endParaRPr lang="en-US"/>
          </a:p>
        </p:txBody>
      </p:sp>
    </p:spTree>
    <p:extLst>
      <p:ext uri="{BB962C8B-B14F-4D97-AF65-F5344CB8AC3E}">
        <p14:creationId xmlns:p14="http://schemas.microsoft.com/office/powerpoint/2010/main" val="154164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613f3edcdd_7_1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95" name="Google Shape;595;g613f3edcdd_7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917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plate</a:t>
            </a:r>
            <a:r>
              <a:rPr lang="en-US" baseline="0" dirty="0"/>
              <a:t> motions, hot spots are much more fixed, so a global reference frame has been defined in comparison to that hot spot constellation.</a:t>
            </a:r>
          </a:p>
          <a:p>
            <a:endParaRPr lang="en-US" baseline="0" dirty="0"/>
          </a:p>
          <a:p>
            <a:r>
              <a:rPr lang="en-US" baseline="0" dirty="0"/>
              <a:t>Image from UNAVCO</a:t>
            </a:r>
            <a:endParaRPr lang="en-US" dirty="0"/>
          </a:p>
        </p:txBody>
      </p:sp>
      <p:sp>
        <p:nvSpPr>
          <p:cNvPr id="4" name="Slide Number Placeholder 3"/>
          <p:cNvSpPr>
            <a:spLocks noGrp="1"/>
          </p:cNvSpPr>
          <p:nvPr>
            <p:ph type="sldNum" sz="quarter" idx="10"/>
          </p:nvPr>
        </p:nvSpPr>
        <p:spPr/>
        <p:txBody>
          <a:bodyPr/>
          <a:lstStyle/>
          <a:p>
            <a:fld id="{7E0195DA-2561-4B35-97D8-25BE4EFECEE2}" type="slidenum">
              <a:rPr lang="en-US" smtClean="0"/>
              <a:pPr/>
              <a:t>40</a:t>
            </a:fld>
            <a:endParaRPr lang="en-US"/>
          </a:p>
        </p:txBody>
      </p:sp>
    </p:spTree>
    <p:extLst>
      <p:ext uri="{BB962C8B-B14F-4D97-AF65-F5344CB8AC3E}">
        <p14:creationId xmlns:p14="http://schemas.microsoft.com/office/powerpoint/2010/main" val="290927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useful</a:t>
            </a:r>
            <a:r>
              <a:rPr lang="en-US" baseline="0" dirty="0"/>
              <a:t> for most typically applications is to consider a local reference frame where movement in a deforming plate boundary is compared to the more stable, less-deforming region.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Image from UNAVCO</a:t>
            </a:r>
          </a:p>
          <a:p>
            <a:endParaRPr lang="en-US" baseline="0" dirty="0"/>
          </a:p>
          <a:p>
            <a:r>
              <a:rPr lang="en-US" baseline="0" dirty="0"/>
              <a:t>For more on reference frames see: </a:t>
            </a:r>
          </a:p>
          <a:p>
            <a:r>
              <a:rPr lang="en-US" baseline="0" dirty="0"/>
              <a:t>https://</a:t>
            </a:r>
            <a:r>
              <a:rPr lang="en-US" baseline="0" dirty="0" err="1"/>
              <a:t>www.unavco.org</a:t>
            </a:r>
            <a:r>
              <a:rPr lang="en-US" baseline="0" dirty="0"/>
              <a:t>/software/visualization/GPS-Velocity-Viewer/GPS-Velocity-Viewer-</a:t>
            </a:r>
            <a:r>
              <a:rPr lang="en-US" baseline="0" dirty="0" err="1"/>
              <a:t>frames.html</a:t>
            </a:r>
            <a:endParaRPr lang="en-US" dirty="0"/>
          </a:p>
        </p:txBody>
      </p:sp>
      <p:sp>
        <p:nvSpPr>
          <p:cNvPr id="4" name="Slide Number Placeholder 3"/>
          <p:cNvSpPr>
            <a:spLocks noGrp="1"/>
          </p:cNvSpPr>
          <p:nvPr>
            <p:ph type="sldNum" sz="quarter" idx="10"/>
          </p:nvPr>
        </p:nvSpPr>
        <p:spPr/>
        <p:txBody>
          <a:bodyPr/>
          <a:lstStyle/>
          <a:p>
            <a:fld id="{7E0195DA-2561-4B35-97D8-25BE4EFECEE2}" type="slidenum">
              <a:rPr lang="en-US" smtClean="0"/>
              <a:pPr/>
              <a:t>41</a:t>
            </a:fld>
            <a:endParaRPr lang="en-US"/>
          </a:p>
        </p:txBody>
      </p:sp>
    </p:spTree>
    <p:extLst>
      <p:ext uri="{BB962C8B-B14F-4D97-AF65-F5344CB8AC3E}">
        <p14:creationId xmlns:p14="http://schemas.microsoft.com/office/powerpoint/2010/main" val="338924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9EA2-75DB-EE4F-B53A-965E610FEF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1C3802-996D-2A46-8713-56A74C7304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AE3B33-178F-7D43-BDC0-F728F97F6419}"/>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5" name="Footer Placeholder 4">
            <a:extLst>
              <a:ext uri="{FF2B5EF4-FFF2-40B4-BE49-F238E27FC236}">
                <a16:creationId xmlns:a16="http://schemas.microsoft.com/office/drawing/2014/main" id="{D12FB67F-E826-2545-8C32-07777EEF0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61EEA-E517-1C4F-A5AC-9DE6DF17BB73}"/>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3797611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0C0C-1B39-D444-8C90-88790E93B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3EEABB-0763-5040-91E7-83313090EA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C2B2F-CA0B-8341-884C-FF0E2BDA570B}"/>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5" name="Footer Placeholder 4">
            <a:extLst>
              <a:ext uri="{FF2B5EF4-FFF2-40B4-BE49-F238E27FC236}">
                <a16:creationId xmlns:a16="http://schemas.microsoft.com/office/drawing/2014/main" id="{BCBFCAD8-0045-B444-9E1F-CDFC3964A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B733C-904E-B441-9EE4-0C3A022C0FDC}"/>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2517649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93F794-999C-9949-8A07-51B03E641A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FAB5D3-1F0D-B24C-B470-323B94E878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4F8F4-F3F4-B541-9843-3B04C76FE640}"/>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5" name="Footer Placeholder 4">
            <a:extLst>
              <a:ext uri="{FF2B5EF4-FFF2-40B4-BE49-F238E27FC236}">
                <a16:creationId xmlns:a16="http://schemas.microsoft.com/office/drawing/2014/main" id="{3C2174CF-E9D0-A44A-BC3E-88B4B8DF3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00E19-981F-D241-9206-B153A6F80436}"/>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2624986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3124-EAEB-E041-9513-8FFCA78A6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7D71E4-0130-1348-A524-1520AD027C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1A790-D961-7547-B9D7-8267DF85EA80}"/>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5" name="Footer Placeholder 4">
            <a:extLst>
              <a:ext uri="{FF2B5EF4-FFF2-40B4-BE49-F238E27FC236}">
                <a16:creationId xmlns:a16="http://schemas.microsoft.com/office/drawing/2014/main" id="{7F5AD366-FE56-AB46-B678-62BC81407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E498C-F58A-E042-8CD7-A18BAE7991F3}"/>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98827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B8BF-0E09-604E-86FB-482BF29B27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BB7982-3863-5F43-A858-C9E6C6B29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9179FD7-9F5B-784A-B362-32A27632E033}"/>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5" name="Footer Placeholder 4">
            <a:extLst>
              <a:ext uri="{FF2B5EF4-FFF2-40B4-BE49-F238E27FC236}">
                <a16:creationId xmlns:a16="http://schemas.microsoft.com/office/drawing/2014/main" id="{00466163-0894-894C-9948-52FB6AFB8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A25F3-B06C-2D43-856B-59AD26816BB0}"/>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103797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F448-AD41-F84C-8D7A-AA5F095059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D0AF22-9056-1045-A127-925120E029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DB5C3D-54A2-2C42-90C8-AE5A6512BC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2FBFE0-085D-5741-AEDE-E708515C47A7}"/>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6" name="Footer Placeholder 5">
            <a:extLst>
              <a:ext uri="{FF2B5EF4-FFF2-40B4-BE49-F238E27FC236}">
                <a16:creationId xmlns:a16="http://schemas.microsoft.com/office/drawing/2014/main" id="{09CDE987-7405-BD4D-8B94-7F03FB2EB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78D47-3FED-0F46-AD9B-30AB2290FE2D}"/>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206679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C904-FF66-3F4D-9C07-CC73C89C81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14D8C4-7680-1742-8448-52076B91D2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D9DBA3-A5E1-0148-B4A0-F80D92E9E1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C948DD-5511-F74A-BEFD-AB5FD85E5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D23831-ABC7-4F4B-A0D0-4543C75E98E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82A951-0040-064B-A463-C077460D05CB}"/>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8" name="Footer Placeholder 7">
            <a:extLst>
              <a:ext uri="{FF2B5EF4-FFF2-40B4-BE49-F238E27FC236}">
                <a16:creationId xmlns:a16="http://schemas.microsoft.com/office/drawing/2014/main" id="{2457A097-5D20-6F4F-A2EB-7C48DACB8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8B379F-6419-2C44-9526-D787EC2DF3A3}"/>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388706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4D29-DF89-6D4C-978A-E545E45A4C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2AFF1F-654F-0D49-A318-BE2C97AA74B6}"/>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4" name="Footer Placeholder 3">
            <a:extLst>
              <a:ext uri="{FF2B5EF4-FFF2-40B4-BE49-F238E27FC236}">
                <a16:creationId xmlns:a16="http://schemas.microsoft.com/office/drawing/2014/main" id="{4624596A-A2AC-8941-96C6-E4FBED1D24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1B2D6E-DA01-7940-8C41-21ACC6C72E04}"/>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322190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9FCDA-9FBC-A64E-9096-A040C80D21C4}"/>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3" name="Footer Placeholder 2">
            <a:extLst>
              <a:ext uri="{FF2B5EF4-FFF2-40B4-BE49-F238E27FC236}">
                <a16:creationId xmlns:a16="http://schemas.microsoft.com/office/drawing/2014/main" id="{2A9F0536-B595-BC4F-9593-616060D895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76D143-9F88-A24A-A2F8-1EDDE683E255}"/>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313350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6F17-DC28-2444-8E34-6ED76E16F8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3ECF2-A86A-C144-9526-0DBBF4C2A4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6874A-E988-834F-910A-509642F15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2ACA03-A3F1-6847-A959-B88645E491F7}"/>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6" name="Footer Placeholder 5">
            <a:extLst>
              <a:ext uri="{FF2B5EF4-FFF2-40B4-BE49-F238E27FC236}">
                <a16:creationId xmlns:a16="http://schemas.microsoft.com/office/drawing/2014/main" id="{44D4CE92-032A-0A41-906C-84D7A6EE70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8B16B-BC84-AA4F-8B6B-C7B75AAEA16C}"/>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1337389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F409-EA61-2240-89AD-B537923AC9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F6A0A7-C2FC-0242-A1CB-F15C5E51C1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10EF3E-924D-584D-9F7C-AE2E9CB058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004435-959C-AE41-BFE2-28B44388D3B4}"/>
              </a:ext>
            </a:extLst>
          </p:cNvPr>
          <p:cNvSpPr>
            <a:spLocks noGrp="1"/>
          </p:cNvSpPr>
          <p:nvPr>
            <p:ph type="dt" sz="half" idx="10"/>
          </p:nvPr>
        </p:nvSpPr>
        <p:spPr/>
        <p:txBody>
          <a:bodyPr/>
          <a:lstStyle/>
          <a:p>
            <a:fld id="{F4EAF0F7-77F0-1A4C-B22E-C321B3B97A0D}" type="datetimeFigureOut">
              <a:rPr lang="en-US" smtClean="0"/>
              <a:t>9/19/22</a:t>
            </a:fld>
            <a:endParaRPr lang="en-US"/>
          </a:p>
        </p:txBody>
      </p:sp>
      <p:sp>
        <p:nvSpPr>
          <p:cNvPr id="6" name="Footer Placeholder 5">
            <a:extLst>
              <a:ext uri="{FF2B5EF4-FFF2-40B4-BE49-F238E27FC236}">
                <a16:creationId xmlns:a16="http://schemas.microsoft.com/office/drawing/2014/main" id="{E7A89BAA-F493-8741-AE32-5D4257B999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6B3A40-D75D-544F-B531-4B5A41AC8D84}"/>
              </a:ext>
            </a:extLst>
          </p:cNvPr>
          <p:cNvSpPr>
            <a:spLocks noGrp="1"/>
          </p:cNvSpPr>
          <p:nvPr>
            <p:ph type="sldNum" sz="quarter" idx="12"/>
          </p:nvPr>
        </p:nvSpPr>
        <p:spPr/>
        <p:txBody>
          <a:bodyPr/>
          <a:lstStyle/>
          <a:p>
            <a:fld id="{81AA225F-3BEE-4443-8A0C-2BEEBE46CB9E}" type="slidenum">
              <a:rPr lang="en-US" smtClean="0"/>
              <a:t>‹#›</a:t>
            </a:fld>
            <a:endParaRPr lang="en-US"/>
          </a:p>
        </p:txBody>
      </p:sp>
    </p:spTree>
    <p:extLst>
      <p:ext uri="{BB962C8B-B14F-4D97-AF65-F5344CB8AC3E}">
        <p14:creationId xmlns:p14="http://schemas.microsoft.com/office/powerpoint/2010/main" val="255839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2C75C-2CF2-2C4C-B3A5-4EA29857D6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08613-9950-5A4C-A79B-C127BCCE21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869B6-5512-9942-B2B3-02CA584AEA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EAF0F7-77F0-1A4C-B22E-C321B3B97A0D}" type="datetimeFigureOut">
              <a:rPr lang="en-US" smtClean="0"/>
              <a:t>9/19/22</a:t>
            </a:fld>
            <a:endParaRPr lang="en-US"/>
          </a:p>
        </p:txBody>
      </p:sp>
      <p:sp>
        <p:nvSpPr>
          <p:cNvPr id="5" name="Footer Placeholder 4">
            <a:extLst>
              <a:ext uri="{FF2B5EF4-FFF2-40B4-BE49-F238E27FC236}">
                <a16:creationId xmlns:a16="http://schemas.microsoft.com/office/drawing/2014/main" id="{4569BD67-284B-B341-83ED-CC6F62C2C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EF6FFB-6149-9E42-AD36-4C1BCD50D2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A225F-3BEE-4443-8A0C-2BEEBE46CB9E}" type="slidenum">
              <a:rPr lang="en-US" smtClean="0"/>
              <a:t>‹#›</a:t>
            </a:fld>
            <a:endParaRPr lang="en-US"/>
          </a:p>
        </p:txBody>
      </p:sp>
    </p:spTree>
    <p:extLst>
      <p:ext uri="{BB962C8B-B14F-4D97-AF65-F5344CB8AC3E}">
        <p14:creationId xmlns:p14="http://schemas.microsoft.com/office/powerpoint/2010/main" val="2764651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ideo" Target="https://www.youtube.com/embed/kXTHaMY3cVk?feature=oembed"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appliedgeophysics.berkeley.edu/gravity/"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appliedgeophysics.berkeley.edu/gravity/"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ppliedgeophysics.berkeley.edu/gravity/"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hyperlink" Target="http://appliedgeophysics.berkeley.edu/gravity/"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9.png"/><Relationship Id="rId7" Type="http://schemas.openxmlformats.org/officeDocument/2006/relationships/hyperlink" Target="https://volcanoes.usgs.gov/vhp/insar.html" TargetMode="External"/><Relationship Id="rId2" Type="http://schemas.openxmlformats.org/officeDocument/2006/relationships/image" Target="../media/image8.tiff"/><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D703-6991-F346-A011-B4AAD62FE23E}"/>
              </a:ext>
            </a:extLst>
          </p:cNvPr>
          <p:cNvSpPr>
            <a:spLocks noGrp="1"/>
          </p:cNvSpPr>
          <p:nvPr>
            <p:ph type="ctrTitle"/>
          </p:nvPr>
        </p:nvSpPr>
        <p:spPr/>
        <p:txBody>
          <a:bodyPr/>
          <a:lstStyle/>
          <a:p>
            <a:r>
              <a:rPr lang="en-US" dirty="0"/>
              <a:t>Geodetic Remote Sensing</a:t>
            </a:r>
          </a:p>
        </p:txBody>
      </p:sp>
      <p:sp>
        <p:nvSpPr>
          <p:cNvPr id="3" name="Subtitle 2">
            <a:extLst>
              <a:ext uri="{FF2B5EF4-FFF2-40B4-BE49-F238E27FC236}">
                <a16:creationId xmlns:a16="http://schemas.microsoft.com/office/drawing/2014/main" id="{1FCD5CE2-8ED2-A44E-8E9F-B4417DABE447}"/>
              </a:ext>
            </a:extLst>
          </p:cNvPr>
          <p:cNvSpPr>
            <a:spLocks noGrp="1"/>
          </p:cNvSpPr>
          <p:nvPr>
            <p:ph type="subTitle" idx="1"/>
          </p:nvPr>
        </p:nvSpPr>
        <p:spPr/>
        <p:txBody>
          <a:bodyPr/>
          <a:lstStyle/>
          <a:p>
            <a:r>
              <a:rPr lang="en-US" dirty="0"/>
              <a:t>Jeremy Maurer</a:t>
            </a:r>
          </a:p>
          <a:p>
            <a:r>
              <a:rPr lang="en-US" dirty="0"/>
              <a:t>Assistant Professor, Missouri S&amp;T, Rolla, MO, USA</a:t>
            </a:r>
          </a:p>
          <a:p>
            <a:endParaRPr lang="en-US" dirty="0"/>
          </a:p>
        </p:txBody>
      </p:sp>
    </p:spTree>
    <p:extLst>
      <p:ext uri="{BB962C8B-B14F-4D97-AF65-F5344CB8AC3E}">
        <p14:creationId xmlns:p14="http://schemas.microsoft.com/office/powerpoint/2010/main" val="2971307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29F9-C641-E248-A52C-652E80CE5700}"/>
              </a:ext>
            </a:extLst>
          </p:cNvPr>
          <p:cNvSpPr>
            <a:spLocks noGrp="1"/>
          </p:cNvSpPr>
          <p:nvPr>
            <p:ph type="title"/>
          </p:nvPr>
        </p:nvSpPr>
        <p:spPr>
          <a:xfrm>
            <a:off x="140242" y="179397"/>
            <a:ext cx="10515600" cy="925453"/>
          </a:xfrm>
        </p:spPr>
        <p:txBody>
          <a:bodyPr/>
          <a:lstStyle/>
          <a:p>
            <a:r>
              <a:rPr lang="en-US" dirty="0"/>
              <a:t>Prime Meridian in Greenwich, England</a:t>
            </a:r>
          </a:p>
        </p:txBody>
      </p:sp>
      <p:pic>
        <p:nvPicPr>
          <p:cNvPr id="8" name="Content Placeholder 7">
            <a:extLst>
              <a:ext uri="{FF2B5EF4-FFF2-40B4-BE49-F238E27FC236}">
                <a16:creationId xmlns:a16="http://schemas.microsoft.com/office/drawing/2014/main" id="{D6A59EFE-4CFA-1047-A597-D7B30D7AB2B5}"/>
              </a:ext>
            </a:extLst>
          </p:cNvPr>
          <p:cNvPicPr>
            <a:picLocks noGrp="1" noChangeAspect="1"/>
          </p:cNvPicPr>
          <p:nvPr>
            <p:ph idx="1"/>
          </p:nvPr>
        </p:nvPicPr>
        <p:blipFill>
          <a:blip r:embed="rId2"/>
          <a:stretch>
            <a:fillRect/>
          </a:stretch>
        </p:blipFill>
        <p:spPr>
          <a:xfrm>
            <a:off x="7815427" y="2186239"/>
            <a:ext cx="4322417" cy="3360235"/>
          </a:xfrm>
        </p:spPr>
      </p:pic>
      <p:sp>
        <p:nvSpPr>
          <p:cNvPr id="9" name="TextBox 8">
            <a:extLst>
              <a:ext uri="{FF2B5EF4-FFF2-40B4-BE49-F238E27FC236}">
                <a16:creationId xmlns:a16="http://schemas.microsoft.com/office/drawing/2014/main" id="{029BA974-4568-FA45-A771-2A97E09E2129}"/>
              </a:ext>
            </a:extLst>
          </p:cNvPr>
          <p:cNvSpPr txBox="1"/>
          <p:nvPr/>
        </p:nvSpPr>
        <p:spPr>
          <a:xfrm>
            <a:off x="8204200" y="6042026"/>
            <a:ext cx="3987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By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de:Benutzer:Daniel</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FR - German original in German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wikipedia</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CC BY-SA 3.0,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index.php?curid</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=1066739</a:t>
            </a:r>
          </a:p>
        </p:txBody>
      </p:sp>
      <p:pic>
        <p:nvPicPr>
          <p:cNvPr id="13" name="Picture 12">
            <a:extLst>
              <a:ext uri="{FF2B5EF4-FFF2-40B4-BE49-F238E27FC236}">
                <a16:creationId xmlns:a16="http://schemas.microsoft.com/office/drawing/2014/main" id="{04C86FDA-C189-6D4A-B982-DD7AE803888C}"/>
              </a:ext>
            </a:extLst>
          </p:cNvPr>
          <p:cNvPicPr>
            <a:picLocks noChangeAspect="1"/>
          </p:cNvPicPr>
          <p:nvPr/>
        </p:nvPicPr>
        <p:blipFill>
          <a:blip r:embed="rId3"/>
          <a:stretch>
            <a:fillRect/>
          </a:stretch>
        </p:blipFill>
        <p:spPr>
          <a:xfrm>
            <a:off x="140242" y="2928007"/>
            <a:ext cx="5007906" cy="3286438"/>
          </a:xfrm>
          <a:prstGeom prst="rect">
            <a:avLst/>
          </a:prstGeom>
        </p:spPr>
      </p:pic>
      <p:sp>
        <p:nvSpPr>
          <p:cNvPr id="14" name="TextBox 13">
            <a:extLst>
              <a:ext uri="{FF2B5EF4-FFF2-40B4-BE49-F238E27FC236}">
                <a16:creationId xmlns:a16="http://schemas.microsoft.com/office/drawing/2014/main" id="{B857F459-371F-FC45-8168-07826AACF37E}"/>
              </a:ext>
            </a:extLst>
          </p:cNvPr>
          <p:cNvSpPr txBox="1"/>
          <p:nvPr/>
        </p:nvSpPr>
        <p:spPr>
          <a:xfrm>
            <a:off x="140242" y="6215876"/>
            <a:ext cx="469294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Tourists at the Greenwich Observatory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By Daniel Case - Own work, CC BY-SA 3.0,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index.php?curid</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=37564411</a:t>
            </a:r>
          </a:p>
        </p:txBody>
      </p:sp>
      <p:sp>
        <p:nvSpPr>
          <p:cNvPr id="15" name="TextBox 14">
            <a:extLst>
              <a:ext uri="{FF2B5EF4-FFF2-40B4-BE49-F238E27FC236}">
                <a16:creationId xmlns:a16="http://schemas.microsoft.com/office/drawing/2014/main" id="{B6FB62FD-D923-D04C-A62D-8076F42CEDCE}"/>
              </a:ext>
            </a:extLst>
          </p:cNvPr>
          <p:cNvSpPr txBox="1"/>
          <p:nvPr/>
        </p:nvSpPr>
        <p:spPr>
          <a:xfrm>
            <a:off x="6469811" y="5388964"/>
            <a:ext cx="1734389" cy="568745"/>
          </a:xfrm>
          <a:prstGeom prst="rect">
            <a:avLst/>
          </a:prstGeom>
          <a:solidFill>
            <a:schemeClr val="bg1"/>
          </a:solid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Prime meridian</a:t>
            </a:r>
          </a:p>
        </p:txBody>
      </p:sp>
      <p:sp>
        <p:nvSpPr>
          <p:cNvPr id="16" name="TextBox 15">
            <a:extLst>
              <a:ext uri="{FF2B5EF4-FFF2-40B4-BE49-F238E27FC236}">
                <a16:creationId xmlns:a16="http://schemas.microsoft.com/office/drawing/2014/main" id="{7C230CA9-B7DB-4643-BEB2-648D1727870C}"/>
              </a:ext>
            </a:extLst>
          </p:cNvPr>
          <p:cNvSpPr txBox="1"/>
          <p:nvPr/>
        </p:nvSpPr>
        <p:spPr>
          <a:xfrm>
            <a:off x="54156" y="966526"/>
            <a:ext cx="9348636"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Most of the worlds navigational maps used Greenwich, England as their prime meridian, as did the US, so an international delegation voted to make it official in 1884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Laser is currently used to as a visual mark of the meridian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There are actually slightly different meridians used because of how the Greenwich meridian was originally defined, using the geoid instead of the ellipsoid </a:t>
            </a:r>
          </a:p>
        </p:txBody>
      </p:sp>
    </p:spTree>
    <p:extLst>
      <p:ext uri="{BB962C8B-B14F-4D97-AF65-F5344CB8AC3E}">
        <p14:creationId xmlns:p14="http://schemas.microsoft.com/office/powerpoint/2010/main" val="3068397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1C399-754F-0E40-B14C-8B80808CF0E1}"/>
              </a:ext>
            </a:extLst>
          </p:cNvPr>
          <p:cNvSpPr>
            <a:spLocks noGrp="1"/>
          </p:cNvSpPr>
          <p:nvPr>
            <p:ph type="title"/>
          </p:nvPr>
        </p:nvSpPr>
        <p:spPr>
          <a:xfrm>
            <a:off x="205154" y="182395"/>
            <a:ext cx="10515600" cy="730145"/>
          </a:xfrm>
        </p:spPr>
        <p:txBody>
          <a:bodyPr/>
          <a:lstStyle/>
          <a:p>
            <a:r>
              <a:rPr lang="en-US" dirty="0"/>
              <a:t>Datums: a closer look</a:t>
            </a:r>
          </a:p>
        </p:txBody>
      </p:sp>
      <p:pic>
        <p:nvPicPr>
          <p:cNvPr id="4" name="What are Geodetic Datums?">
            <a:hlinkClick r:id="" action="ppaction://media"/>
            <a:extLst>
              <a:ext uri="{FF2B5EF4-FFF2-40B4-BE49-F238E27FC236}">
                <a16:creationId xmlns:a16="http://schemas.microsoft.com/office/drawing/2014/main" id="{8AF63524-F18D-B44F-A4E2-CDB1C4B2614C}"/>
              </a:ext>
            </a:extLst>
          </p:cNvPr>
          <p:cNvPicPr>
            <a:picLocks noGrp="1" noRot="1" noChangeAspect="1"/>
          </p:cNvPicPr>
          <p:nvPr>
            <p:ph idx="1"/>
            <a:videoFile r:link="rId1"/>
          </p:nvPr>
        </p:nvPicPr>
        <p:blipFill>
          <a:blip r:embed="rId3"/>
          <a:stretch>
            <a:fillRect/>
          </a:stretch>
        </p:blipFill>
        <p:spPr>
          <a:xfrm>
            <a:off x="3255666" y="1609578"/>
            <a:ext cx="8450664" cy="4774625"/>
          </a:xfrm>
          <a:prstGeom prst="rect">
            <a:avLst/>
          </a:prstGeom>
        </p:spPr>
      </p:pic>
      <p:sp>
        <p:nvSpPr>
          <p:cNvPr id="5" name="TextBox 4">
            <a:extLst>
              <a:ext uri="{FF2B5EF4-FFF2-40B4-BE49-F238E27FC236}">
                <a16:creationId xmlns:a16="http://schemas.microsoft.com/office/drawing/2014/main" id="{992A87C2-45C7-E54D-89EB-BCB02F4F306B}"/>
              </a:ext>
            </a:extLst>
          </p:cNvPr>
          <p:cNvSpPr txBox="1"/>
          <p:nvPr/>
        </p:nvSpPr>
        <p:spPr>
          <a:xfrm>
            <a:off x="291402" y="1609578"/>
            <a:ext cx="2763297" cy="1754326"/>
          </a:xfrm>
          <a:prstGeom prst="rect">
            <a:avLst/>
          </a:prstGeom>
          <a:noFill/>
        </p:spPr>
        <p:txBody>
          <a:bodyPr wrap="square" rtlCol="0">
            <a:spAutoFit/>
          </a:bodyPr>
          <a:lstStyle/>
          <a:p>
            <a:r>
              <a:rPr lang="en-US" dirty="0"/>
              <a:t>Geodetic datums are used in several contexts, including surveying, mapping, land use regulation, insurance, and so on</a:t>
            </a:r>
          </a:p>
        </p:txBody>
      </p:sp>
    </p:spTree>
    <p:extLst>
      <p:ext uri="{BB962C8B-B14F-4D97-AF65-F5344CB8AC3E}">
        <p14:creationId xmlns:p14="http://schemas.microsoft.com/office/powerpoint/2010/main" val="243822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1C399-754F-0E40-B14C-8B80808CF0E1}"/>
              </a:ext>
            </a:extLst>
          </p:cNvPr>
          <p:cNvSpPr>
            <a:spLocks noGrp="1"/>
          </p:cNvSpPr>
          <p:nvPr>
            <p:ph type="title"/>
          </p:nvPr>
        </p:nvSpPr>
        <p:spPr>
          <a:xfrm>
            <a:off x="205154" y="182395"/>
            <a:ext cx="10515600" cy="730145"/>
          </a:xfrm>
        </p:spPr>
        <p:txBody>
          <a:bodyPr/>
          <a:lstStyle/>
          <a:p>
            <a:r>
              <a:rPr lang="en-US" dirty="0"/>
              <a:t>Datums: a closer look</a:t>
            </a:r>
          </a:p>
        </p:txBody>
      </p:sp>
      <p:sp>
        <p:nvSpPr>
          <p:cNvPr id="5" name="TextBox 4">
            <a:extLst>
              <a:ext uri="{FF2B5EF4-FFF2-40B4-BE49-F238E27FC236}">
                <a16:creationId xmlns:a16="http://schemas.microsoft.com/office/drawing/2014/main" id="{992A87C2-45C7-E54D-89EB-BCB02F4F306B}"/>
              </a:ext>
            </a:extLst>
          </p:cNvPr>
          <p:cNvSpPr txBox="1"/>
          <p:nvPr/>
        </p:nvSpPr>
        <p:spPr>
          <a:xfrm>
            <a:off x="291402" y="1609578"/>
            <a:ext cx="2763297" cy="1754326"/>
          </a:xfrm>
          <a:prstGeom prst="rect">
            <a:avLst/>
          </a:prstGeom>
          <a:noFill/>
        </p:spPr>
        <p:txBody>
          <a:bodyPr wrap="square" rtlCol="0">
            <a:spAutoFit/>
          </a:bodyPr>
          <a:lstStyle/>
          <a:p>
            <a:r>
              <a:rPr lang="en-US" dirty="0"/>
              <a:t>Geodetic datums are used in several contexts, including surveying, mapping, land use regulation, insurance, and so on</a:t>
            </a:r>
          </a:p>
        </p:txBody>
      </p:sp>
      <p:sp>
        <p:nvSpPr>
          <p:cNvPr id="3" name="TextBox 2">
            <a:extLst>
              <a:ext uri="{FF2B5EF4-FFF2-40B4-BE49-F238E27FC236}">
                <a16:creationId xmlns:a16="http://schemas.microsoft.com/office/drawing/2014/main" id="{90450A3D-FC41-2444-91D4-EA7A4BF61CAC}"/>
              </a:ext>
            </a:extLst>
          </p:cNvPr>
          <p:cNvSpPr txBox="1"/>
          <p:nvPr/>
        </p:nvSpPr>
        <p:spPr>
          <a:xfrm>
            <a:off x="462844" y="4380089"/>
            <a:ext cx="4030134" cy="954107"/>
          </a:xfrm>
          <a:prstGeom prst="rect">
            <a:avLst/>
          </a:prstGeom>
          <a:noFill/>
        </p:spPr>
        <p:txBody>
          <a:bodyPr wrap="square" rtlCol="0">
            <a:spAutoFit/>
          </a:bodyPr>
          <a:lstStyle/>
          <a:p>
            <a:r>
              <a:rPr lang="en-US" sz="2800" b="1" dirty="0"/>
              <a:t>What information do we need to define a datum?</a:t>
            </a:r>
          </a:p>
        </p:txBody>
      </p:sp>
      <p:pic>
        <p:nvPicPr>
          <p:cNvPr id="9" name="Content Placeholder 8">
            <a:extLst>
              <a:ext uri="{FF2B5EF4-FFF2-40B4-BE49-F238E27FC236}">
                <a16:creationId xmlns:a16="http://schemas.microsoft.com/office/drawing/2014/main" id="{80792B74-9C5D-2442-8A3C-C0314113F3E1}"/>
              </a:ext>
            </a:extLst>
          </p:cNvPr>
          <p:cNvPicPr>
            <a:picLocks noGrp="1" noChangeAspect="1"/>
          </p:cNvPicPr>
          <p:nvPr>
            <p:ph idx="1"/>
          </p:nvPr>
        </p:nvPicPr>
        <p:blipFill>
          <a:blip r:embed="rId2"/>
          <a:stretch>
            <a:fillRect/>
          </a:stretch>
        </p:blipFill>
        <p:spPr>
          <a:xfrm>
            <a:off x="4799961" y="1276543"/>
            <a:ext cx="6532926" cy="4473133"/>
          </a:xfrm>
        </p:spPr>
      </p:pic>
    </p:spTree>
    <p:extLst>
      <p:ext uri="{BB962C8B-B14F-4D97-AF65-F5344CB8AC3E}">
        <p14:creationId xmlns:p14="http://schemas.microsoft.com/office/powerpoint/2010/main" val="776960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spTree>
    <p:extLst>
      <p:ext uri="{BB962C8B-B14F-4D97-AF65-F5344CB8AC3E}">
        <p14:creationId xmlns:p14="http://schemas.microsoft.com/office/powerpoint/2010/main" val="897520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sp>
        <p:nvSpPr>
          <p:cNvPr id="5" name="TextBox 4">
            <a:extLst>
              <a:ext uri="{FF2B5EF4-FFF2-40B4-BE49-F238E27FC236}">
                <a16:creationId xmlns:a16="http://schemas.microsoft.com/office/drawing/2014/main" id="{09CCABD1-A0E1-6E47-9897-84825844B015}"/>
              </a:ext>
            </a:extLst>
          </p:cNvPr>
          <p:cNvSpPr txBox="1"/>
          <p:nvPr/>
        </p:nvSpPr>
        <p:spPr>
          <a:xfrm>
            <a:off x="7001006" y="2128804"/>
            <a:ext cx="326198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what is the dimensionality of this quantity?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else does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equal? </a:t>
            </a:r>
          </a:p>
        </p:txBody>
      </p:sp>
    </p:spTree>
    <p:extLst>
      <p:ext uri="{BB962C8B-B14F-4D97-AF65-F5344CB8AC3E}">
        <p14:creationId xmlns:p14="http://schemas.microsoft.com/office/powerpoint/2010/main" val="362931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 The Potential,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Tree>
    <p:extLst>
      <p:ext uri="{BB962C8B-B14F-4D97-AF65-F5344CB8AC3E}">
        <p14:creationId xmlns:p14="http://schemas.microsoft.com/office/powerpoint/2010/main" val="243641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 The Potential,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	</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
        <p:nvSpPr>
          <p:cNvPr id="7" name="TextBox 6">
            <a:extLst>
              <a:ext uri="{FF2B5EF4-FFF2-40B4-BE49-F238E27FC236}">
                <a16:creationId xmlns:a16="http://schemas.microsoft.com/office/drawing/2014/main" id="{355F6F1D-7E31-C841-9779-154836043FD4}"/>
              </a:ext>
            </a:extLst>
          </p:cNvPr>
          <p:cNvSpPr txBox="1"/>
          <p:nvPr/>
        </p:nvSpPr>
        <p:spPr>
          <a:xfrm>
            <a:off x="7269271" y="4062870"/>
            <a:ext cx="449684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field is the negative gradient of the potential:</a:t>
            </a:r>
          </a:p>
        </p:txBody>
      </p:sp>
      <p:pic>
        <p:nvPicPr>
          <p:cNvPr id="9" name="Picture 8">
            <a:extLst>
              <a:ext uri="{FF2B5EF4-FFF2-40B4-BE49-F238E27FC236}">
                <a16:creationId xmlns:a16="http://schemas.microsoft.com/office/drawing/2014/main" id="{295A26AB-FE5C-7C47-BD55-4DAC89C12FF0}"/>
              </a:ext>
            </a:extLst>
          </p:cNvPr>
          <p:cNvPicPr>
            <a:picLocks noChangeAspect="1"/>
          </p:cNvPicPr>
          <p:nvPr/>
        </p:nvPicPr>
        <p:blipFill>
          <a:blip r:embed="rId5"/>
          <a:stretch>
            <a:fillRect/>
          </a:stretch>
        </p:blipFill>
        <p:spPr>
          <a:xfrm>
            <a:off x="7619739" y="5203587"/>
            <a:ext cx="3390900" cy="469900"/>
          </a:xfrm>
          <a:prstGeom prst="rect">
            <a:avLst/>
          </a:prstGeom>
        </p:spPr>
      </p:pic>
    </p:spTree>
    <p:extLst>
      <p:ext uri="{BB962C8B-B14F-4D97-AF65-F5344CB8AC3E}">
        <p14:creationId xmlns:p14="http://schemas.microsoft.com/office/powerpoint/2010/main" val="2609131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	</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
        <p:nvSpPr>
          <p:cNvPr id="7" name="TextBox 6">
            <a:extLst>
              <a:ext uri="{FF2B5EF4-FFF2-40B4-BE49-F238E27FC236}">
                <a16:creationId xmlns:a16="http://schemas.microsoft.com/office/drawing/2014/main" id="{355F6F1D-7E31-C841-9779-154836043FD4}"/>
              </a:ext>
            </a:extLst>
          </p:cNvPr>
          <p:cNvSpPr txBox="1"/>
          <p:nvPr/>
        </p:nvSpPr>
        <p:spPr>
          <a:xfrm>
            <a:off x="7269271" y="4062870"/>
            <a:ext cx="449684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field is the negative gradient of the potential:</a:t>
            </a:r>
          </a:p>
        </p:txBody>
      </p:sp>
      <p:pic>
        <p:nvPicPr>
          <p:cNvPr id="9" name="Picture 8">
            <a:extLst>
              <a:ext uri="{FF2B5EF4-FFF2-40B4-BE49-F238E27FC236}">
                <a16:creationId xmlns:a16="http://schemas.microsoft.com/office/drawing/2014/main" id="{295A26AB-FE5C-7C47-BD55-4DAC89C12FF0}"/>
              </a:ext>
            </a:extLst>
          </p:cNvPr>
          <p:cNvPicPr>
            <a:picLocks noChangeAspect="1"/>
          </p:cNvPicPr>
          <p:nvPr/>
        </p:nvPicPr>
        <p:blipFill>
          <a:blip r:embed="rId5"/>
          <a:stretch>
            <a:fillRect/>
          </a:stretch>
        </p:blipFill>
        <p:spPr>
          <a:xfrm>
            <a:off x="7619739" y="5203587"/>
            <a:ext cx="3390900" cy="469900"/>
          </a:xfrm>
          <a:prstGeom prst="rect">
            <a:avLst/>
          </a:prstGeom>
        </p:spPr>
      </p:pic>
      <p:sp>
        <p:nvSpPr>
          <p:cNvPr id="10" name="TextBox 9">
            <a:extLst>
              <a:ext uri="{FF2B5EF4-FFF2-40B4-BE49-F238E27FC236}">
                <a16:creationId xmlns:a16="http://schemas.microsoft.com/office/drawing/2014/main" id="{E4CAB393-6F7D-D74C-AEE6-AFFB804B9CF4}"/>
              </a:ext>
            </a:extLst>
          </p:cNvPr>
          <p:cNvSpPr txBox="1"/>
          <p:nvPr/>
        </p:nvSpPr>
        <p:spPr>
          <a:xfrm>
            <a:off x="6823075" y="6064458"/>
            <a:ext cx="53892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is the magnitude of the vector field</a:t>
            </a:r>
          </a:p>
        </p:txBody>
      </p:sp>
      <p:cxnSp>
        <p:nvCxnSpPr>
          <p:cNvPr id="12" name="Straight Arrow Connector 11">
            <a:extLst>
              <a:ext uri="{FF2B5EF4-FFF2-40B4-BE49-F238E27FC236}">
                <a16:creationId xmlns:a16="http://schemas.microsoft.com/office/drawing/2014/main" id="{E7D068B8-ADC3-F94F-96A3-BA7D76BBD27D}"/>
              </a:ext>
            </a:extLst>
          </p:cNvPr>
          <p:cNvCxnSpPr/>
          <p:nvPr/>
        </p:nvCxnSpPr>
        <p:spPr>
          <a:xfrm flipH="1" flipV="1">
            <a:off x="6459473" y="6129585"/>
            <a:ext cx="332810" cy="16570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42F708F2-C3DB-A544-832D-11672BF44AF4}"/>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73460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 The Potential,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
        <p:nvSpPr>
          <p:cNvPr id="7" name="TextBox 6">
            <a:extLst>
              <a:ext uri="{FF2B5EF4-FFF2-40B4-BE49-F238E27FC236}">
                <a16:creationId xmlns:a16="http://schemas.microsoft.com/office/drawing/2014/main" id="{1443FBCD-EAE0-D94C-B093-51DC3FC7D036}"/>
              </a:ext>
            </a:extLst>
          </p:cNvPr>
          <p:cNvSpPr txBox="1"/>
          <p:nvPr/>
        </p:nvSpPr>
        <p:spPr>
          <a:xfrm>
            <a:off x="7269271" y="5270718"/>
            <a:ext cx="4496844"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that this looks identical to the force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Fg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but with only one mass, what is it?</a:t>
            </a:r>
          </a:p>
        </p:txBody>
      </p:sp>
      <p:cxnSp>
        <p:nvCxnSpPr>
          <p:cNvPr id="9" name="Straight Arrow Connector 8">
            <a:extLst>
              <a:ext uri="{FF2B5EF4-FFF2-40B4-BE49-F238E27FC236}">
                <a16:creationId xmlns:a16="http://schemas.microsoft.com/office/drawing/2014/main" id="{1F6DF9D0-6FA7-4C49-932C-74F6D9B161EB}"/>
              </a:ext>
            </a:extLst>
          </p:cNvPr>
          <p:cNvCxnSpPr/>
          <p:nvPr/>
        </p:nvCxnSpPr>
        <p:spPr>
          <a:xfrm flipH="1">
            <a:off x="6616917" y="5874707"/>
            <a:ext cx="560497" cy="2124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293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Force, The Potential,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lstStyle/>
          <a:p>
            <a:r>
              <a:rPr lang="en-US" dirty="0"/>
              <a:t>One component of gravity is a force between two objects with mass:</a:t>
            </a:r>
          </a:p>
          <a:p>
            <a:endParaRPr lang="en-US" dirty="0"/>
          </a:p>
          <a:p>
            <a:endParaRPr lang="en-US" dirty="0"/>
          </a:p>
          <a:p>
            <a:pPr marL="0" indent="0">
              <a:buNone/>
            </a:pPr>
            <a:endParaRPr lang="en-US" dirty="0"/>
          </a:p>
          <a:p>
            <a:r>
              <a:rPr lang="en-US" dirty="0"/>
              <a:t>Gravity is also a potential:</a:t>
            </a:r>
          </a:p>
          <a:p>
            <a:endParaRPr lang="en-US" dirty="0"/>
          </a:p>
          <a:p>
            <a:endParaRPr lang="en-US" dirty="0"/>
          </a:p>
          <a:p>
            <a:endParaRPr lang="en-US" dirty="0"/>
          </a:p>
          <a:p>
            <a:r>
              <a:rPr lang="en-US" dirty="0"/>
              <a:t>And a field:</a:t>
            </a:r>
          </a:p>
          <a:p>
            <a:endParaRPr lang="en-US" dirty="0"/>
          </a:p>
        </p:txBody>
      </p:sp>
      <p:pic>
        <p:nvPicPr>
          <p:cNvPr id="4" name="Picture 3">
            <a:extLst>
              <a:ext uri="{FF2B5EF4-FFF2-40B4-BE49-F238E27FC236}">
                <a16:creationId xmlns:a16="http://schemas.microsoft.com/office/drawing/2014/main" id="{89A30FFA-14F7-764E-A1EB-6717BA09438B}"/>
              </a:ext>
            </a:extLst>
          </p:cNvPr>
          <p:cNvPicPr>
            <a:picLocks noChangeAspect="1"/>
          </p:cNvPicPr>
          <p:nvPr/>
        </p:nvPicPr>
        <p:blipFill>
          <a:blip r:embed="rId2"/>
          <a:stretch>
            <a:fillRect/>
          </a:stretch>
        </p:blipFill>
        <p:spPr>
          <a:xfrm>
            <a:off x="3979189" y="1969370"/>
            <a:ext cx="2730500" cy="965200"/>
          </a:xfrm>
          <a:prstGeom prst="rect">
            <a:avLst/>
          </a:prstGeom>
        </p:spPr>
      </p:pic>
      <p:pic>
        <p:nvPicPr>
          <p:cNvPr id="5" name="Picture 4">
            <a:extLst>
              <a:ext uri="{FF2B5EF4-FFF2-40B4-BE49-F238E27FC236}">
                <a16:creationId xmlns:a16="http://schemas.microsoft.com/office/drawing/2014/main" id="{0AD26E7A-2491-C84E-B459-B7F5E765177F}"/>
              </a:ext>
            </a:extLst>
          </p:cNvPr>
          <p:cNvPicPr>
            <a:picLocks noChangeAspect="1"/>
          </p:cNvPicPr>
          <p:nvPr/>
        </p:nvPicPr>
        <p:blipFill>
          <a:blip r:embed="rId3"/>
          <a:stretch>
            <a:fillRect/>
          </a:stretch>
        </p:blipFill>
        <p:spPr>
          <a:xfrm>
            <a:off x="4414729" y="3917168"/>
            <a:ext cx="2235200" cy="838200"/>
          </a:xfrm>
          <a:prstGeom prst="rect">
            <a:avLst/>
          </a:prstGeom>
        </p:spPr>
      </p:pic>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4"/>
          <a:stretch>
            <a:fillRect/>
          </a:stretch>
        </p:blipFill>
        <p:spPr>
          <a:xfrm>
            <a:off x="4687779" y="5668027"/>
            <a:ext cx="1689100" cy="838200"/>
          </a:xfrm>
          <a:prstGeom prst="rect">
            <a:avLst/>
          </a:prstGeom>
        </p:spPr>
      </p:pic>
      <p:sp>
        <p:nvSpPr>
          <p:cNvPr id="10" name="TextBox 9">
            <a:extLst>
              <a:ext uri="{FF2B5EF4-FFF2-40B4-BE49-F238E27FC236}">
                <a16:creationId xmlns:a16="http://schemas.microsoft.com/office/drawing/2014/main" id="{AD5778E5-1758-F44B-98D1-79A8BF6D8F57}"/>
              </a:ext>
            </a:extLst>
          </p:cNvPr>
          <p:cNvSpPr txBox="1"/>
          <p:nvPr/>
        </p:nvSpPr>
        <p:spPr>
          <a:xfrm>
            <a:off x="274529" y="4758587"/>
            <a:ext cx="547491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What is this? Units are acceleration</a:t>
            </a:r>
          </a:p>
        </p:txBody>
      </p:sp>
      <p:cxnSp>
        <p:nvCxnSpPr>
          <p:cNvPr id="11" name="Straight Arrow Connector 10">
            <a:extLst>
              <a:ext uri="{FF2B5EF4-FFF2-40B4-BE49-F238E27FC236}">
                <a16:creationId xmlns:a16="http://schemas.microsoft.com/office/drawing/2014/main" id="{297B1E4A-DF0E-D245-9E49-3FF6965BF467}"/>
              </a:ext>
            </a:extLst>
          </p:cNvPr>
          <p:cNvCxnSpPr>
            <a:cxnSpLocks/>
          </p:cNvCxnSpPr>
          <p:nvPr/>
        </p:nvCxnSpPr>
        <p:spPr>
          <a:xfrm>
            <a:off x="3294345" y="5270718"/>
            <a:ext cx="1255779" cy="81640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276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568E-4276-3744-9E7C-5533FD94CD78}"/>
              </a:ext>
            </a:extLst>
          </p:cNvPr>
          <p:cNvSpPr>
            <a:spLocks noGrp="1"/>
          </p:cNvSpPr>
          <p:nvPr>
            <p:ph type="title"/>
          </p:nvPr>
        </p:nvSpPr>
        <p:spPr>
          <a:xfrm>
            <a:off x="567267" y="260216"/>
            <a:ext cx="10515600" cy="752475"/>
          </a:xfrm>
        </p:spPr>
        <p:txBody>
          <a:bodyPr/>
          <a:lstStyle/>
          <a:p>
            <a:r>
              <a:rPr lang="en-US" dirty="0" err="1"/>
              <a:t>GEMLab</a:t>
            </a:r>
            <a:r>
              <a:rPr lang="en-US" dirty="0"/>
              <a:t> Research Group @ Missouri S&amp;T</a:t>
            </a:r>
          </a:p>
        </p:txBody>
      </p:sp>
      <p:pic>
        <p:nvPicPr>
          <p:cNvPr id="5" name="Content Placeholder 4">
            <a:extLst>
              <a:ext uri="{FF2B5EF4-FFF2-40B4-BE49-F238E27FC236}">
                <a16:creationId xmlns:a16="http://schemas.microsoft.com/office/drawing/2014/main" id="{D1BFD5CB-04C6-E040-865D-A500A89ED17F}"/>
              </a:ext>
            </a:extLst>
          </p:cNvPr>
          <p:cNvPicPr>
            <a:picLocks noGrp="1" noChangeAspect="1"/>
          </p:cNvPicPr>
          <p:nvPr>
            <p:ph idx="1"/>
          </p:nvPr>
        </p:nvPicPr>
        <p:blipFill>
          <a:blip r:embed="rId2"/>
          <a:stretch>
            <a:fillRect/>
          </a:stretch>
        </p:blipFill>
        <p:spPr>
          <a:xfrm>
            <a:off x="5996861" y="1363311"/>
            <a:ext cx="5801784" cy="4351338"/>
          </a:xfrm>
        </p:spPr>
      </p:pic>
      <p:pic>
        <p:nvPicPr>
          <p:cNvPr id="8" name="Picture 7">
            <a:extLst>
              <a:ext uri="{FF2B5EF4-FFF2-40B4-BE49-F238E27FC236}">
                <a16:creationId xmlns:a16="http://schemas.microsoft.com/office/drawing/2014/main" id="{713438DA-D195-314F-8E1B-7D179121AD61}"/>
              </a:ext>
            </a:extLst>
          </p:cNvPr>
          <p:cNvPicPr>
            <a:picLocks noChangeAspect="1"/>
          </p:cNvPicPr>
          <p:nvPr/>
        </p:nvPicPr>
        <p:blipFill>
          <a:blip r:embed="rId3"/>
          <a:stretch>
            <a:fillRect/>
          </a:stretch>
        </p:blipFill>
        <p:spPr>
          <a:xfrm>
            <a:off x="158890" y="4602654"/>
            <a:ext cx="2182376" cy="2161980"/>
          </a:xfrm>
          <a:prstGeom prst="rect">
            <a:avLst/>
          </a:prstGeom>
        </p:spPr>
      </p:pic>
      <p:sp>
        <p:nvSpPr>
          <p:cNvPr id="9" name="TextBox 8">
            <a:extLst>
              <a:ext uri="{FF2B5EF4-FFF2-40B4-BE49-F238E27FC236}">
                <a16:creationId xmlns:a16="http://schemas.microsoft.com/office/drawing/2014/main" id="{9C44FDDA-5744-3247-B9F2-05444B68226F}"/>
              </a:ext>
            </a:extLst>
          </p:cNvPr>
          <p:cNvSpPr txBox="1"/>
          <p:nvPr/>
        </p:nvSpPr>
        <p:spPr>
          <a:xfrm>
            <a:off x="158890" y="4260501"/>
            <a:ext cx="2182376" cy="369332"/>
          </a:xfrm>
          <a:prstGeom prst="rect">
            <a:avLst/>
          </a:prstGeom>
          <a:noFill/>
        </p:spPr>
        <p:txBody>
          <a:bodyPr wrap="square" rtlCol="0">
            <a:spAutoFit/>
          </a:bodyPr>
          <a:lstStyle/>
          <a:p>
            <a:pPr algn="ctr"/>
            <a:r>
              <a:rPr lang="en-US" dirty="0" err="1"/>
              <a:t>GEMLab</a:t>
            </a:r>
            <a:r>
              <a:rPr lang="en-US" dirty="0"/>
              <a:t> website</a:t>
            </a:r>
          </a:p>
        </p:txBody>
      </p:sp>
      <p:pic>
        <p:nvPicPr>
          <p:cNvPr id="11" name="Picture 10">
            <a:extLst>
              <a:ext uri="{FF2B5EF4-FFF2-40B4-BE49-F238E27FC236}">
                <a16:creationId xmlns:a16="http://schemas.microsoft.com/office/drawing/2014/main" id="{8F2A58FF-D5B6-404C-A415-2D906E9C58C0}"/>
              </a:ext>
            </a:extLst>
          </p:cNvPr>
          <p:cNvPicPr>
            <a:picLocks noChangeAspect="1"/>
          </p:cNvPicPr>
          <p:nvPr/>
        </p:nvPicPr>
        <p:blipFill rotWithShape="1">
          <a:blip r:embed="rId4"/>
          <a:srcRect t="17297" b="22127"/>
          <a:stretch/>
        </p:blipFill>
        <p:spPr>
          <a:xfrm>
            <a:off x="743311" y="1543756"/>
            <a:ext cx="3162275" cy="2554112"/>
          </a:xfrm>
          <a:prstGeom prst="rect">
            <a:avLst/>
          </a:prstGeom>
        </p:spPr>
      </p:pic>
      <p:sp>
        <p:nvSpPr>
          <p:cNvPr id="12" name="TextBox 11">
            <a:extLst>
              <a:ext uri="{FF2B5EF4-FFF2-40B4-BE49-F238E27FC236}">
                <a16:creationId xmlns:a16="http://schemas.microsoft.com/office/drawing/2014/main" id="{EC2D0DDD-1BCF-CF4D-AB0A-2BB6080C6CE5}"/>
              </a:ext>
            </a:extLst>
          </p:cNvPr>
          <p:cNvSpPr txBox="1"/>
          <p:nvPr/>
        </p:nvSpPr>
        <p:spPr>
          <a:xfrm>
            <a:off x="2341265" y="4440021"/>
            <a:ext cx="3878913" cy="2308324"/>
          </a:xfrm>
          <a:prstGeom prst="rect">
            <a:avLst/>
          </a:prstGeom>
          <a:noFill/>
        </p:spPr>
        <p:txBody>
          <a:bodyPr wrap="square" rtlCol="0">
            <a:spAutoFit/>
          </a:bodyPr>
          <a:lstStyle/>
          <a:p>
            <a:r>
              <a:rPr lang="en-US" dirty="0"/>
              <a:t>We do research on…</a:t>
            </a:r>
          </a:p>
          <a:p>
            <a:pPr marL="285750" indent="-285750">
              <a:buFontTx/>
              <a:buChar char="-"/>
            </a:pPr>
            <a:r>
              <a:rPr lang="en-US" dirty="0"/>
              <a:t>GNSS and deformation models</a:t>
            </a:r>
          </a:p>
          <a:p>
            <a:pPr marL="285750" indent="-285750">
              <a:buFontTx/>
              <a:buChar char="-"/>
            </a:pPr>
            <a:r>
              <a:rPr lang="en-US" dirty="0"/>
              <a:t>Tectonics and earthquake hazards</a:t>
            </a:r>
          </a:p>
          <a:p>
            <a:pPr marL="285750" indent="-285750">
              <a:buFontTx/>
              <a:buChar char="-"/>
            </a:pPr>
            <a:r>
              <a:rPr lang="en-US" dirty="0"/>
              <a:t>Geophysical inversion methods</a:t>
            </a:r>
          </a:p>
          <a:p>
            <a:pPr marL="285750" indent="-285750">
              <a:buFontTx/>
              <a:buChar char="-"/>
            </a:pPr>
            <a:r>
              <a:rPr lang="en-US" dirty="0" err="1"/>
              <a:t>InSAR</a:t>
            </a:r>
            <a:r>
              <a:rPr lang="en-US" dirty="0"/>
              <a:t> processing, corrections,  and analysis</a:t>
            </a:r>
          </a:p>
          <a:p>
            <a:pPr marL="285750" indent="-285750">
              <a:buFontTx/>
              <a:buChar char="-"/>
            </a:pPr>
            <a:r>
              <a:rPr lang="en-US" dirty="0"/>
              <a:t>Gravity </a:t>
            </a:r>
          </a:p>
          <a:p>
            <a:pPr marL="285750" indent="-285750">
              <a:buFontTx/>
              <a:buChar char="-"/>
            </a:pPr>
            <a:r>
              <a:rPr lang="en-US" dirty="0"/>
              <a:t>Statistical models for paleoclimate</a:t>
            </a:r>
          </a:p>
        </p:txBody>
      </p:sp>
    </p:spTree>
    <p:extLst>
      <p:ext uri="{BB962C8B-B14F-4D97-AF65-F5344CB8AC3E}">
        <p14:creationId xmlns:p14="http://schemas.microsoft.com/office/powerpoint/2010/main" val="144251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normAutofit/>
          </a:bodyPr>
          <a:lstStyle/>
          <a:p>
            <a:r>
              <a:rPr lang="en-US" dirty="0"/>
              <a:t>We can measure the the vertical component of the local acceleration of gravity, </a:t>
            </a:r>
            <a:r>
              <a:rPr lang="en-US" b="1" i="1" dirty="0"/>
              <a:t>g</a:t>
            </a:r>
            <a:endParaRPr lang="en-US" b="1" dirty="0"/>
          </a:p>
          <a:p>
            <a:r>
              <a:rPr lang="en-US" dirty="0"/>
              <a:t>We relate these variations to spatial variations in </a:t>
            </a:r>
            <a:r>
              <a:rPr lang="en-US" i="1" dirty="0"/>
              <a:t>m</a:t>
            </a:r>
          </a:p>
          <a:p>
            <a:endParaRPr lang="en-US" i="1" dirty="0"/>
          </a:p>
          <a:p>
            <a:endParaRPr lang="en-US" i="1" dirty="0"/>
          </a:p>
          <a:p>
            <a:pPr marL="0" indent="0">
              <a:buNone/>
            </a:pPr>
            <a:endParaRPr lang="en-US" i="1" dirty="0"/>
          </a:p>
          <a:p>
            <a:endParaRPr lang="en-US" dirty="0"/>
          </a:p>
          <a:p>
            <a:endParaRPr lang="en-US" dirty="0"/>
          </a:p>
          <a:p>
            <a:r>
              <a:rPr lang="en-US" dirty="0"/>
              <a:t>We can integrate or sum to obtain the full potential:</a:t>
            </a:r>
          </a:p>
          <a:p>
            <a:endParaRPr lang="en-US" dirty="0"/>
          </a:p>
        </p:txBody>
      </p:sp>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2"/>
          <a:stretch>
            <a:fillRect/>
          </a:stretch>
        </p:blipFill>
        <p:spPr>
          <a:xfrm>
            <a:off x="4687779" y="3009900"/>
            <a:ext cx="1689100" cy="838200"/>
          </a:xfrm>
          <a:prstGeom prst="rect">
            <a:avLst/>
          </a:prstGeom>
        </p:spPr>
      </p:pic>
      <p:pic>
        <p:nvPicPr>
          <p:cNvPr id="5" name="Graphic 4">
            <a:extLst>
              <a:ext uri="{FF2B5EF4-FFF2-40B4-BE49-F238E27FC236}">
                <a16:creationId xmlns:a16="http://schemas.microsoft.com/office/drawing/2014/main" id="{DDE1D5D9-DBF3-3446-93A6-1597B78B6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0875" y="1923302"/>
            <a:ext cx="5257800" cy="3200400"/>
          </a:xfrm>
          <a:prstGeom prst="rect">
            <a:avLst/>
          </a:prstGeom>
        </p:spPr>
      </p:pic>
      <p:sp>
        <p:nvSpPr>
          <p:cNvPr id="8" name="TextBox 7">
            <a:extLst>
              <a:ext uri="{FF2B5EF4-FFF2-40B4-BE49-F238E27FC236}">
                <a16:creationId xmlns:a16="http://schemas.microsoft.com/office/drawing/2014/main" id="{0F50EA1E-96B6-4E4E-BE58-2FF26D68603A}"/>
              </a:ext>
            </a:extLst>
          </p:cNvPr>
          <p:cNvSpPr txBox="1"/>
          <p:nvPr/>
        </p:nvSpPr>
        <p:spPr>
          <a:xfrm>
            <a:off x="10160088" y="5143390"/>
            <a:ext cx="2192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Sławomir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Biały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Incnis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Mrsi</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Wikipedia Commons</a:t>
            </a:r>
          </a:p>
        </p:txBody>
      </p:sp>
      <p:pic>
        <p:nvPicPr>
          <p:cNvPr id="11" name="Picture 10">
            <a:extLst>
              <a:ext uri="{FF2B5EF4-FFF2-40B4-BE49-F238E27FC236}">
                <a16:creationId xmlns:a16="http://schemas.microsoft.com/office/drawing/2014/main" id="{47096310-F6C3-EA4E-9EFD-A60F51DF0F4A}"/>
              </a:ext>
            </a:extLst>
          </p:cNvPr>
          <p:cNvPicPr>
            <a:picLocks noChangeAspect="1"/>
          </p:cNvPicPr>
          <p:nvPr/>
        </p:nvPicPr>
        <p:blipFill>
          <a:blip r:embed="rId5"/>
          <a:stretch>
            <a:fillRect/>
          </a:stretch>
        </p:blipFill>
        <p:spPr>
          <a:xfrm>
            <a:off x="3359758" y="5656618"/>
            <a:ext cx="4919946" cy="1201382"/>
          </a:xfrm>
          <a:prstGeom prst="rect">
            <a:avLst/>
          </a:prstGeom>
        </p:spPr>
      </p:pic>
    </p:spTree>
    <p:extLst>
      <p:ext uri="{BB962C8B-B14F-4D97-AF65-F5344CB8AC3E}">
        <p14:creationId xmlns:p14="http://schemas.microsoft.com/office/powerpoint/2010/main" val="360914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48F2-E340-B84D-BF03-D0837F10A67D}"/>
              </a:ext>
            </a:extLst>
          </p:cNvPr>
          <p:cNvSpPr>
            <a:spLocks noGrp="1"/>
          </p:cNvSpPr>
          <p:nvPr>
            <p:ph type="title"/>
          </p:nvPr>
        </p:nvSpPr>
        <p:spPr>
          <a:xfrm>
            <a:off x="274529" y="202287"/>
            <a:ext cx="10515600" cy="737165"/>
          </a:xfrm>
        </p:spPr>
        <p:txBody>
          <a:bodyPr>
            <a:normAutofit/>
          </a:bodyPr>
          <a:lstStyle/>
          <a:p>
            <a:r>
              <a:rPr lang="en-US" dirty="0"/>
              <a:t>Gravity - The Field</a:t>
            </a:r>
          </a:p>
        </p:txBody>
      </p:sp>
      <p:sp>
        <p:nvSpPr>
          <p:cNvPr id="3" name="Content Placeholder 2">
            <a:extLst>
              <a:ext uri="{FF2B5EF4-FFF2-40B4-BE49-F238E27FC236}">
                <a16:creationId xmlns:a16="http://schemas.microsoft.com/office/drawing/2014/main" id="{47D32373-B2BC-754B-AEAB-AF8294EACC62}"/>
              </a:ext>
            </a:extLst>
          </p:cNvPr>
          <p:cNvSpPr>
            <a:spLocks noGrp="1"/>
          </p:cNvSpPr>
          <p:nvPr>
            <p:ph idx="1"/>
          </p:nvPr>
        </p:nvSpPr>
        <p:spPr>
          <a:xfrm>
            <a:off x="425885" y="1189973"/>
            <a:ext cx="10927915" cy="4986990"/>
          </a:xfrm>
        </p:spPr>
        <p:txBody>
          <a:bodyPr>
            <a:normAutofit/>
          </a:bodyPr>
          <a:lstStyle/>
          <a:p>
            <a:r>
              <a:rPr lang="en-US" dirty="0"/>
              <a:t>We can measure the the vertical component of the local acceleration of gravity, </a:t>
            </a:r>
            <a:r>
              <a:rPr lang="en-US" b="1" i="1" dirty="0"/>
              <a:t>g</a:t>
            </a:r>
            <a:endParaRPr lang="en-US" b="1" dirty="0"/>
          </a:p>
          <a:p>
            <a:r>
              <a:rPr lang="en-US" dirty="0"/>
              <a:t>We relate these variations to spatial variations in </a:t>
            </a:r>
            <a:r>
              <a:rPr lang="en-US" i="1" dirty="0"/>
              <a:t>m</a:t>
            </a:r>
          </a:p>
          <a:p>
            <a:endParaRPr lang="en-US" i="1" dirty="0"/>
          </a:p>
          <a:p>
            <a:endParaRPr lang="en-US" i="1" dirty="0"/>
          </a:p>
          <a:p>
            <a:pPr marL="0" indent="0">
              <a:buNone/>
            </a:pPr>
            <a:endParaRPr lang="en-US" i="1" dirty="0"/>
          </a:p>
          <a:p>
            <a:endParaRPr lang="en-US" dirty="0"/>
          </a:p>
          <a:p>
            <a:endParaRPr lang="en-US" dirty="0"/>
          </a:p>
          <a:p>
            <a:r>
              <a:rPr lang="en-US" dirty="0"/>
              <a:t>We can integrate or sum to obtain the full potential:</a:t>
            </a:r>
          </a:p>
          <a:p>
            <a:endParaRPr lang="en-US" dirty="0"/>
          </a:p>
        </p:txBody>
      </p:sp>
      <p:pic>
        <p:nvPicPr>
          <p:cNvPr id="6" name="Picture 5">
            <a:extLst>
              <a:ext uri="{FF2B5EF4-FFF2-40B4-BE49-F238E27FC236}">
                <a16:creationId xmlns:a16="http://schemas.microsoft.com/office/drawing/2014/main" id="{ACF4DA8E-7854-C944-B9EC-B75DD531B3FD}"/>
              </a:ext>
            </a:extLst>
          </p:cNvPr>
          <p:cNvPicPr>
            <a:picLocks noChangeAspect="1"/>
          </p:cNvPicPr>
          <p:nvPr/>
        </p:nvPicPr>
        <p:blipFill>
          <a:blip r:embed="rId2"/>
          <a:stretch>
            <a:fillRect/>
          </a:stretch>
        </p:blipFill>
        <p:spPr>
          <a:xfrm>
            <a:off x="4687779" y="3009900"/>
            <a:ext cx="1689100" cy="838200"/>
          </a:xfrm>
          <a:prstGeom prst="rect">
            <a:avLst/>
          </a:prstGeom>
        </p:spPr>
      </p:pic>
      <p:pic>
        <p:nvPicPr>
          <p:cNvPr id="5" name="Graphic 4">
            <a:extLst>
              <a:ext uri="{FF2B5EF4-FFF2-40B4-BE49-F238E27FC236}">
                <a16:creationId xmlns:a16="http://schemas.microsoft.com/office/drawing/2014/main" id="{DDE1D5D9-DBF3-3446-93A6-1597B78B6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0875" y="1923302"/>
            <a:ext cx="5257800" cy="3200400"/>
          </a:xfrm>
          <a:prstGeom prst="rect">
            <a:avLst/>
          </a:prstGeom>
        </p:spPr>
      </p:pic>
      <p:sp>
        <p:nvSpPr>
          <p:cNvPr id="8" name="TextBox 7">
            <a:extLst>
              <a:ext uri="{FF2B5EF4-FFF2-40B4-BE49-F238E27FC236}">
                <a16:creationId xmlns:a16="http://schemas.microsoft.com/office/drawing/2014/main" id="{0F50EA1E-96B6-4E4E-BE58-2FF26D68603A}"/>
              </a:ext>
            </a:extLst>
          </p:cNvPr>
          <p:cNvSpPr txBox="1"/>
          <p:nvPr/>
        </p:nvSpPr>
        <p:spPr>
          <a:xfrm>
            <a:off x="10160088" y="5143390"/>
            <a:ext cx="2192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Sławomir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Biały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Incnis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Mrsi</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Wikipedia Commons</a:t>
            </a:r>
          </a:p>
        </p:txBody>
      </p:sp>
      <p:pic>
        <p:nvPicPr>
          <p:cNvPr id="11" name="Picture 10">
            <a:extLst>
              <a:ext uri="{FF2B5EF4-FFF2-40B4-BE49-F238E27FC236}">
                <a16:creationId xmlns:a16="http://schemas.microsoft.com/office/drawing/2014/main" id="{47096310-F6C3-EA4E-9EFD-A60F51DF0F4A}"/>
              </a:ext>
            </a:extLst>
          </p:cNvPr>
          <p:cNvPicPr>
            <a:picLocks noChangeAspect="1"/>
          </p:cNvPicPr>
          <p:nvPr/>
        </p:nvPicPr>
        <p:blipFill>
          <a:blip r:embed="rId5"/>
          <a:stretch>
            <a:fillRect/>
          </a:stretch>
        </p:blipFill>
        <p:spPr>
          <a:xfrm>
            <a:off x="3359758" y="5656618"/>
            <a:ext cx="4919946" cy="1201382"/>
          </a:xfrm>
          <a:prstGeom prst="rect">
            <a:avLst/>
          </a:prstGeom>
        </p:spPr>
      </p:pic>
      <p:sp>
        <p:nvSpPr>
          <p:cNvPr id="4" name="TextBox 3">
            <a:extLst>
              <a:ext uri="{FF2B5EF4-FFF2-40B4-BE49-F238E27FC236}">
                <a16:creationId xmlns:a16="http://schemas.microsoft.com/office/drawing/2014/main" id="{D3915A63-EA09-E343-8ACF-AB3E59351570}"/>
              </a:ext>
            </a:extLst>
          </p:cNvPr>
          <p:cNvSpPr txBox="1"/>
          <p:nvPr/>
        </p:nvSpPr>
        <p:spPr>
          <a:xfrm>
            <a:off x="715506" y="2944804"/>
            <a:ext cx="368265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that acceleration is always a vector, but we usually take only the vertical component of the vector, which is perpendicular to the potential and parallel to a plumb line</a:t>
            </a:r>
          </a:p>
        </p:txBody>
      </p:sp>
    </p:spTree>
    <p:extLst>
      <p:ext uri="{BB962C8B-B14F-4D97-AF65-F5344CB8AC3E}">
        <p14:creationId xmlns:p14="http://schemas.microsoft.com/office/powerpoint/2010/main" val="2047130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pic>
        <p:nvPicPr>
          <p:cNvPr id="9" name="Picture 8">
            <a:extLst>
              <a:ext uri="{FF2B5EF4-FFF2-40B4-BE49-F238E27FC236}">
                <a16:creationId xmlns:a16="http://schemas.microsoft.com/office/drawing/2014/main" id="{49FA1F44-C7F1-B04A-BFEE-21668A4B188B}"/>
              </a:ext>
            </a:extLst>
          </p:cNvPr>
          <p:cNvPicPr>
            <a:picLocks noChangeAspect="1"/>
          </p:cNvPicPr>
          <p:nvPr/>
        </p:nvPicPr>
        <p:blipFill>
          <a:blip r:embed="rId2"/>
          <a:stretch>
            <a:fillRect/>
          </a:stretch>
        </p:blipFill>
        <p:spPr>
          <a:xfrm>
            <a:off x="502172" y="1500807"/>
            <a:ext cx="5848525" cy="3609375"/>
          </a:xfrm>
          <a:prstGeom prst="rect">
            <a:avLst/>
          </a:prstGeom>
        </p:spPr>
      </p:pic>
      <p:sp>
        <p:nvSpPr>
          <p:cNvPr id="10" name="TextBox 9">
            <a:extLst>
              <a:ext uri="{FF2B5EF4-FFF2-40B4-BE49-F238E27FC236}">
                <a16:creationId xmlns:a16="http://schemas.microsoft.com/office/drawing/2014/main" id="{3C92F167-FEE2-1640-856E-6C09D5319979}"/>
              </a:ext>
            </a:extLst>
          </p:cNvPr>
          <p:cNvSpPr txBox="1"/>
          <p:nvPr/>
        </p:nvSpPr>
        <p:spPr>
          <a:xfrm>
            <a:off x="7377830" y="1866378"/>
            <a:ext cx="46221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geoid is one particular equipotential surface, there are infinitely many others</a:t>
            </a:r>
          </a:p>
        </p:txBody>
      </p:sp>
    </p:spTree>
    <p:extLst>
      <p:ext uri="{BB962C8B-B14F-4D97-AF65-F5344CB8AC3E}">
        <p14:creationId xmlns:p14="http://schemas.microsoft.com/office/powerpoint/2010/main" val="83898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I.e. what causes these variations?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381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Earth’s flattening due to rotation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F1C8341D-1FC8-3842-A0F2-D240911CAE44}"/>
              </a:ext>
            </a:extLst>
          </p:cNvPr>
          <p:cNvPicPr>
            <a:picLocks noChangeAspect="1"/>
          </p:cNvPicPr>
          <p:nvPr/>
        </p:nvPicPr>
        <p:blipFill>
          <a:blip r:embed="rId2"/>
          <a:stretch>
            <a:fillRect/>
          </a:stretch>
        </p:blipFill>
        <p:spPr>
          <a:xfrm>
            <a:off x="3001636" y="2019647"/>
            <a:ext cx="5626100" cy="3898900"/>
          </a:xfrm>
          <a:prstGeom prst="rect">
            <a:avLst/>
          </a:prstGeom>
        </p:spPr>
      </p:pic>
      <p:sp>
        <p:nvSpPr>
          <p:cNvPr id="15" name="TextBox 14">
            <a:extLst>
              <a:ext uri="{FF2B5EF4-FFF2-40B4-BE49-F238E27FC236}">
                <a16:creationId xmlns:a16="http://schemas.microsoft.com/office/drawing/2014/main" id="{440FACF2-730C-EF46-BF4C-F6DEB155A716}"/>
              </a:ext>
            </a:extLst>
          </p:cNvPr>
          <p:cNvSpPr txBox="1"/>
          <p:nvPr/>
        </p:nvSpPr>
        <p:spPr>
          <a:xfrm>
            <a:off x="8605382" y="4492246"/>
            <a:ext cx="3236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http://appliedgeophysics.berkeley.edu/gravity/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6AB9DF1-79FC-6F46-8C7E-3D6DB17A71F7}"/>
              </a:ext>
            </a:extLst>
          </p:cNvPr>
          <p:cNvSpPr txBox="1"/>
          <p:nvPr/>
        </p:nvSpPr>
        <p:spPr>
          <a:xfrm>
            <a:off x="245909" y="3766874"/>
            <a:ext cx="323171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Gravity is stronger at the poles due to being closer to the center of mass of the earth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Q. What about the extra mass at the equator?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943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Earth’s flattening due to rotation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Centrifugal acceleration due to rotation (acts opposite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E5BA100-3171-EA4A-AB5D-D8683401C16E}"/>
              </a:ext>
            </a:extLst>
          </p:cNvPr>
          <p:cNvPicPr>
            <a:picLocks noChangeAspect="1"/>
          </p:cNvPicPr>
          <p:nvPr/>
        </p:nvPicPr>
        <p:blipFill>
          <a:blip r:embed="rId2"/>
          <a:stretch>
            <a:fillRect/>
          </a:stretch>
        </p:blipFill>
        <p:spPr>
          <a:xfrm>
            <a:off x="1338719" y="2679065"/>
            <a:ext cx="4757281" cy="3239482"/>
          </a:xfrm>
          <a:prstGeom prst="rect">
            <a:avLst/>
          </a:prstGeom>
        </p:spPr>
      </p:pic>
      <p:sp>
        <p:nvSpPr>
          <p:cNvPr id="8" name="TextBox 7">
            <a:extLst>
              <a:ext uri="{FF2B5EF4-FFF2-40B4-BE49-F238E27FC236}">
                <a16:creationId xmlns:a16="http://schemas.microsoft.com/office/drawing/2014/main" id="{4A70F64C-D535-3546-9896-3A312F966E83}"/>
              </a:ext>
            </a:extLst>
          </p:cNvPr>
          <p:cNvSpPr txBox="1"/>
          <p:nvPr/>
        </p:nvSpPr>
        <p:spPr>
          <a:xfrm>
            <a:off x="6951945" y="2830882"/>
            <a:ext cx="261794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centrifugal acceleration cancels out a portion of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Q. What is the functional form of a</a:t>
            </a:r>
            <a:r>
              <a:rPr kumimoji="0" lang="en-US" sz="1800" b="0" i="1" u="none" strike="noStrike" kern="1200" cap="none" spc="0" normalizeH="0" baseline="-25000" noProof="0" dirty="0">
                <a:ln>
                  <a:noFill/>
                </a:ln>
                <a:solidFill>
                  <a:prstClr val="black"/>
                </a:solidFill>
                <a:effectLst/>
                <a:uLnTx/>
                <a:uFillTx/>
                <a:latin typeface="Calibri" panose="020F0502020204030204"/>
                <a:ea typeface="+mn-ea"/>
                <a:cs typeface="+mn-cs"/>
              </a:rPr>
              <a:t>c</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93F2EAED-4A7A-CB40-9828-3F3F680020D9}"/>
              </a:ext>
            </a:extLst>
          </p:cNvPr>
          <p:cNvSpPr txBox="1"/>
          <p:nvPr/>
        </p:nvSpPr>
        <p:spPr>
          <a:xfrm>
            <a:off x="1057405" y="6167672"/>
            <a:ext cx="475728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farside.ph.utexas.edu</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/teaching/336k/</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Newtonhtml</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/node57.html</a:t>
            </a:r>
          </a:p>
        </p:txBody>
      </p:sp>
    </p:spTree>
    <p:extLst>
      <p:ext uri="{BB962C8B-B14F-4D97-AF65-F5344CB8AC3E}">
        <p14:creationId xmlns:p14="http://schemas.microsoft.com/office/powerpoint/2010/main" val="1972659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F1B90D-D8BB-AF47-A79C-7422C4153127}"/>
              </a:ext>
            </a:extLst>
          </p:cNvPr>
          <p:cNvPicPr>
            <a:picLocks noGrp="1" noChangeAspect="1"/>
          </p:cNvPicPr>
          <p:nvPr>
            <p:ph idx="1"/>
          </p:nvPr>
        </p:nvPicPr>
        <p:blipFill>
          <a:blip r:embed="rId2"/>
          <a:stretch>
            <a:fillRect/>
          </a:stretch>
        </p:blipFill>
        <p:spPr>
          <a:xfrm>
            <a:off x="1212109" y="3030035"/>
            <a:ext cx="9116430" cy="1600711"/>
          </a:xfrm>
        </p:spPr>
      </p:pic>
      <p:sp>
        <p:nvSpPr>
          <p:cNvPr id="6" name="TextBox 5">
            <a:extLst>
              <a:ext uri="{FF2B5EF4-FFF2-40B4-BE49-F238E27FC236}">
                <a16:creationId xmlns:a16="http://schemas.microsoft.com/office/drawing/2014/main" id="{9F5E47B0-2218-AA41-ACBB-FA93546D0370}"/>
              </a:ext>
            </a:extLst>
          </p:cNvPr>
          <p:cNvSpPr txBox="1"/>
          <p:nvPr/>
        </p:nvSpPr>
        <p:spPr>
          <a:xfrm>
            <a:off x="8605382" y="4492246"/>
            <a:ext cx="3236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http://appliedgeophysics.berkeley.edu/gravity/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Earth’s flattening due to rotation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Centrifugal acceleration due to rotation (acts opposite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These result in a latitude dependence, i.e. ellipsoidal geoid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168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F1B90D-D8BB-AF47-A79C-7422C4153127}"/>
              </a:ext>
            </a:extLst>
          </p:cNvPr>
          <p:cNvPicPr>
            <a:picLocks noGrp="1" noChangeAspect="1"/>
          </p:cNvPicPr>
          <p:nvPr>
            <p:ph idx="1"/>
          </p:nvPr>
        </p:nvPicPr>
        <p:blipFill>
          <a:blip r:embed="rId2"/>
          <a:stretch>
            <a:fillRect/>
          </a:stretch>
        </p:blipFill>
        <p:spPr>
          <a:xfrm>
            <a:off x="1212109" y="3030035"/>
            <a:ext cx="9116430" cy="1600711"/>
          </a:xfrm>
        </p:spPr>
      </p:pic>
      <p:sp>
        <p:nvSpPr>
          <p:cNvPr id="6" name="TextBox 5">
            <a:extLst>
              <a:ext uri="{FF2B5EF4-FFF2-40B4-BE49-F238E27FC236}">
                <a16:creationId xmlns:a16="http://schemas.microsoft.com/office/drawing/2014/main" id="{9F5E47B0-2218-AA41-ACBB-FA93546D0370}"/>
              </a:ext>
            </a:extLst>
          </p:cNvPr>
          <p:cNvSpPr txBox="1"/>
          <p:nvPr/>
        </p:nvSpPr>
        <p:spPr>
          <a:xfrm>
            <a:off x="8605382" y="4492246"/>
            <a:ext cx="3236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http://appliedgeophysics.berkeley.edu/gravity/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483357CD-B03F-4043-AF74-6A74F7B25900}"/>
              </a:ext>
            </a:extLst>
          </p:cNvPr>
          <p:cNvSpPr>
            <a:spLocks noGrp="1"/>
          </p:cNvSpPr>
          <p:nvPr>
            <p:ph type="title"/>
          </p:nvPr>
        </p:nvSpPr>
        <p:spPr>
          <a:xfrm>
            <a:off x="124216" y="127131"/>
            <a:ext cx="10515600" cy="812322"/>
          </a:xfrm>
        </p:spPr>
        <p:txBody>
          <a:bodyPr/>
          <a:lstStyle/>
          <a:p>
            <a:r>
              <a:rPr lang="en-US" dirty="0"/>
              <a:t>The Geoid</a:t>
            </a:r>
          </a:p>
        </p:txBody>
      </p:sp>
      <p:sp>
        <p:nvSpPr>
          <p:cNvPr id="10" name="Content Placeholder 2">
            <a:extLst>
              <a:ext uri="{FF2B5EF4-FFF2-40B4-BE49-F238E27FC236}">
                <a16:creationId xmlns:a16="http://schemas.microsoft.com/office/drawing/2014/main" id="{B02F15BF-A566-C14E-B26E-6C9424FB34D6}"/>
              </a:ext>
            </a:extLst>
          </p:cNvPr>
          <p:cNvSpPr txBox="1">
            <a:spLocks/>
          </p:cNvSpPr>
          <p:nvPr/>
        </p:nvSpPr>
        <p:spPr>
          <a:xfrm>
            <a:off x="275573" y="939453"/>
            <a:ext cx="11078227" cy="523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are the variables?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Earth’s flattening due to rotation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Centrifugal acceleration due to rotation (acts opposite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These result in a latitude dependence, i.e. ellipsoidal geoid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5B45EF3-12F7-754F-921A-91540C1016DD}"/>
              </a:ext>
            </a:extLst>
          </p:cNvPr>
          <p:cNvSpPr txBox="1"/>
          <p:nvPr/>
        </p:nvSpPr>
        <p:spPr>
          <a:xfrm>
            <a:off x="3544866" y="5149578"/>
            <a:ext cx="4070959" cy="1200329"/>
          </a:xfrm>
          <a:prstGeom prst="rect">
            <a:avLst/>
          </a:prstGeom>
          <a:noFill/>
          <a:ln w="3810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Many different formulas given online, some of them are incorrect. All are at best approximations of the true geoid, because of the ellipsoidal approximation</a:t>
            </a:r>
          </a:p>
        </p:txBody>
      </p:sp>
      <p:pic>
        <p:nvPicPr>
          <p:cNvPr id="3" name="Picture 2">
            <a:extLst>
              <a:ext uri="{FF2B5EF4-FFF2-40B4-BE49-F238E27FC236}">
                <a16:creationId xmlns:a16="http://schemas.microsoft.com/office/drawing/2014/main" id="{08CB1BE3-69E5-844A-8398-752F35767230}"/>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196284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pic>
        <p:nvPicPr>
          <p:cNvPr id="9" name="Picture 8">
            <a:extLst>
              <a:ext uri="{FF2B5EF4-FFF2-40B4-BE49-F238E27FC236}">
                <a16:creationId xmlns:a16="http://schemas.microsoft.com/office/drawing/2014/main" id="{49FA1F44-C7F1-B04A-BFEE-21668A4B188B}"/>
              </a:ext>
            </a:extLst>
          </p:cNvPr>
          <p:cNvPicPr>
            <a:picLocks noChangeAspect="1"/>
          </p:cNvPicPr>
          <p:nvPr/>
        </p:nvPicPr>
        <p:blipFill>
          <a:blip r:embed="rId2"/>
          <a:stretch>
            <a:fillRect/>
          </a:stretch>
        </p:blipFill>
        <p:spPr>
          <a:xfrm>
            <a:off x="502172" y="1500807"/>
            <a:ext cx="5848525" cy="3609375"/>
          </a:xfrm>
          <a:prstGeom prst="rect">
            <a:avLst/>
          </a:prstGeom>
        </p:spPr>
      </p:pic>
      <p:sp>
        <p:nvSpPr>
          <p:cNvPr id="4" name="TextBox 3">
            <a:extLst>
              <a:ext uri="{FF2B5EF4-FFF2-40B4-BE49-F238E27FC236}">
                <a16:creationId xmlns:a16="http://schemas.microsoft.com/office/drawing/2014/main" id="{FFF796D7-98FC-E842-848C-51D46049BA69}"/>
              </a:ext>
            </a:extLst>
          </p:cNvPr>
          <p:cNvSpPr txBox="1"/>
          <p:nvPr/>
        </p:nvSpPr>
        <p:spPr>
          <a:xfrm>
            <a:off x="6577297" y="1703540"/>
            <a:ext cx="477650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local vertical direction (i.e. local gravity acceleration direction) varies as the potential varies </a:t>
            </a:r>
          </a:p>
        </p:txBody>
      </p:sp>
    </p:spTree>
    <p:extLst>
      <p:ext uri="{BB962C8B-B14F-4D97-AF65-F5344CB8AC3E}">
        <p14:creationId xmlns:p14="http://schemas.microsoft.com/office/powerpoint/2010/main" val="2303099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pic>
        <p:nvPicPr>
          <p:cNvPr id="9" name="Picture 8">
            <a:extLst>
              <a:ext uri="{FF2B5EF4-FFF2-40B4-BE49-F238E27FC236}">
                <a16:creationId xmlns:a16="http://schemas.microsoft.com/office/drawing/2014/main" id="{49FA1F44-C7F1-B04A-BFEE-21668A4B188B}"/>
              </a:ext>
            </a:extLst>
          </p:cNvPr>
          <p:cNvPicPr>
            <a:picLocks noChangeAspect="1"/>
          </p:cNvPicPr>
          <p:nvPr/>
        </p:nvPicPr>
        <p:blipFill>
          <a:blip r:embed="rId2"/>
          <a:stretch>
            <a:fillRect/>
          </a:stretch>
        </p:blipFill>
        <p:spPr>
          <a:xfrm>
            <a:off x="502172" y="1500807"/>
            <a:ext cx="5848525" cy="3609375"/>
          </a:xfrm>
          <a:prstGeom prst="rect">
            <a:avLst/>
          </a:prstGeom>
        </p:spPr>
      </p:pic>
      <p:sp>
        <p:nvSpPr>
          <p:cNvPr id="4" name="TextBox 3">
            <a:extLst>
              <a:ext uri="{FF2B5EF4-FFF2-40B4-BE49-F238E27FC236}">
                <a16:creationId xmlns:a16="http://schemas.microsoft.com/office/drawing/2014/main" id="{FFF796D7-98FC-E842-848C-51D46049BA69}"/>
              </a:ext>
            </a:extLst>
          </p:cNvPr>
          <p:cNvSpPr txBox="1"/>
          <p:nvPr/>
        </p:nvSpPr>
        <p:spPr>
          <a:xfrm>
            <a:off x="6577297" y="1703540"/>
            <a:ext cx="477650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local vertical direction (i.e. local gravity acceleration direction) varies as the potential varies away from the ellipsoid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is known as “deflection of the vertical”</a:t>
            </a:r>
          </a:p>
        </p:txBody>
      </p:sp>
      <p:pic>
        <p:nvPicPr>
          <p:cNvPr id="8" name="Picture 7">
            <a:extLst>
              <a:ext uri="{FF2B5EF4-FFF2-40B4-BE49-F238E27FC236}">
                <a16:creationId xmlns:a16="http://schemas.microsoft.com/office/drawing/2014/main" id="{7BCD30A2-B1DE-9645-A61E-927C8D231619}"/>
              </a:ext>
            </a:extLst>
          </p:cNvPr>
          <p:cNvPicPr>
            <a:picLocks noChangeAspect="1"/>
          </p:cNvPicPr>
          <p:nvPr/>
        </p:nvPicPr>
        <p:blipFill>
          <a:blip r:embed="rId3"/>
          <a:stretch>
            <a:fillRect/>
          </a:stretch>
        </p:blipFill>
        <p:spPr>
          <a:xfrm>
            <a:off x="6491093" y="4304123"/>
            <a:ext cx="5014064" cy="1949914"/>
          </a:xfrm>
          <a:prstGeom prst="rect">
            <a:avLst/>
          </a:prstGeom>
        </p:spPr>
      </p:pic>
    </p:spTree>
    <p:extLst>
      <p:ext uri="{BB962C8B-B14F-4D97-AF65-F5344CB8AC3E}">
        <p14:creationId xmlns:p14="http://schemas.microsoft.com/office/powerpoint/2010/main" val="80636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2629-E065-0146-B011-06FFF2994CF0}"/>
              </a:ext>
            </a:extLst>
          </p:cNvPr>
          <p:cNvSpPr>
            <a:spLocks noGrp="1"/>
          </p:cNvSpPr>
          <p:nvPr>
            <p:ph type="title"/>
          </p:nvPr>
        </p:nvSpPr>
        <p:spPr>
          <a:xfrm>
            <a:off x="375356" y="321733"/>
            <a:ext cx="10515600" cy="718608"/>
          </a:xfrm>
        </p:spPr>
        <p:txBody>
          <a:bodyPr/>
          <a:lstStyle/>
          <a:p>
            <a:r>
              <a:rPr lang="en-US" dirty="0"/>
              <a:t>Plan for the course</a:t>
            </a:r>
          </a:p>
        </p:txBody>
      </p:sp>
      <p:pic>
        <p:nvPicPr>
          <p:cNvPr id="5" name="Content Placeholder 4">
            <a:extLst>
              <a:ext uri="{FF2B5EF4-FFF2-40B4-BE49-F238E27FC236}">
                <a16:creationId xmlns:a16="http://schemas.microsoft.com/office/drawing/2014/main" id="{068D3B8A-2F5F-6445-A871-A91C52D9D5C8}"/>
              </a:ext>
            </a:extLst>
          </p:cNvPr>
          <p:cNvPicPr>
            <a:picLocks noGrp="1" noChangeAspect="1"/>
          </p:cNvPicPr>
          <p:nvPr>
            <p:ph idx="1"/>
          </p:nvPr>
        </p:nvPicPr>
        <p:blipFill>
          <a:blip r:embed="rId2"/>
          <a:stretch>
            <a:fillRect/>
          </a:stretch>
        </p:blipFill>
        <p:spPr>
          <a:xfrm>
            <a:off x="3307644" y="1055341"/>
            <a:ext cx="7854245" cy="5480926"/>
          </a:xfrm>
        </p:spPr>
      </p:pic>
    </p:spTree>
    <p:extLst>
      <p:ext uri="{BB962C8B-B14F-4D97-AF65-F5344CB8AC3E}">
        <p14:creationId xmlns:p14="http://schemas.microsoft.com/office/powerpoint/2010/main" val="2812455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pic>
        <p:nvPicPr>
          <p:cNvPr id="9" name="Picture 8">
            <a:extLst>
              <a:ext uri="{FF2B5EF4-FFF2-40B4-BE49-F238E27FC236}">
                <a16:creationId xmlns:a16="http://schemas.microsoft.com/office/drawing/2014/main" id="{49FA1F44-C7F1-B04A-BFEE-21668A4B188B}"/>
              </a:ext>
            </a:extLst>
          </p:cNvPr>
          <p:cNvPicPr>
            <a:picLocks noChangeAspect="1"/>
          </p:cNvPicPr>
          <p:nvPr/>
        </p:nvPicPr>
        <p:blipFill>
          <a:blip r:embed="rId2"/>
          <a:stretch>
            <a:fillRect/>
          </a:stretch>
        </p:blipFill>
        <p:spPr>
          <a:xfrm>
            <a:off x="502172" y="1500807"/>
            <a:ext cx="5848525" cy="3609375"/>
          </a:xfrm>
          <a:prstGeom prst="rect">
            <a:avLst/>
          </a:prstGeom>
        </p:spPr>
      </p:pic>
      <p:sp>
        <p:nvSpPr>
          <p:cNvPr id="4" name="TextBox 3">
            <a:extLst>
              <a:ext uri="{FF2B5EF4-FFF2-40B4-BE49-F238E27FC236}">
                <a16:creationId xmlns:a16="http://schemas.microsoft.com/office/drawing/2014/main" id="{FFF796D7-98FC-E842-848C-51D46049BA69}"/>
              </a:ext>
            </a:extLst>
          </p:cNvPr>
          <p:cNvSpPr txBox="1"/>
          <p:nvPr/>
        </p:nvSpPr>
        <p:spPr>
          <a:xfrm>
            <a:off x="6577297" y="1703540"/>
            <a:ext cx="477650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local vertical direction (i.e. local gravity acceleration direction) varies as the potential varies away from the ellipsoid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is known as “deflection of the vertical”</a:t>
            </a:r>
          </a:p>
        </p:txBody>
      </p:sp>
      <p:pic>
        <p:nvPicPr>
          <p:cNvPr id="8" name="Picture 7">
            <a:extLst>
              <a:ext uri="{FF2B5EF4-FFF2-40B4-BE49-F238E27FC236}">
                <a16:creationId xmlns:a16="http://schemas.microsoft.com/office/drawing/2014/main" id="{7BCD30A2-B1DE-9645-A61E-927C8D231619}"/>
              </a:ext>
            </a:extLst>
          </p:cNvPr>
          <p:cNvPicPr>
            <a:picLocks noChangeAspect="1"/>
          </p:cNvPicPr>
          <p:nvPr/>
        </p:nvPicPr>
        <p:blipFill>
          <a:blip r:embed="rId3"/>
          <a:stretch>
            <a:fillRect/>
          </a:stretch>
        </p:blipFill>
        <p:spPr>
          <a:xfrm>
            <a:off x="6491093" y="4304123"/>
            <a:ext cx="5014064" cy="1949914"/>
          </a:xfrm>
          <a:prstGeom prst="rect">
            <a:avLst/>
          </a:prstGeom>
        </p:spPr>
      </p:pic>
      <p:sp>
        <p:nvSpPr>
          <p:cNvPr id="5" name="TextBox 4">
            <a:extLst>
              <a:ext uri="{FF2B5EF4-FFF2-40B4-BE49-F238E27FC236}">
                <a16:creationId xmlns:a16="http://schemas.microsoft.com/office/drawing/2014/main" id="{91D74887-DA6D-6E41-82FE-CC482BD8EAA7}"/>
              </a:ext>
            </a:extLst>
          </p:cNvPr>
          <p:cNvSpPr txBox="1"/>
          <p:nvPr/>
        </p:nvSpPr>
        <p:spPr>
          <a:xfrm>
            <a:off x="502172" y="5787025"/>
            <a:ext cx="46460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Q. What is causing these variations?</a:t>
            </a:r>
          </a:p>
        </p:txBody>
      </p:sp>
    </p:spTree>
    <p:extLst>
      <p:ext uri="{BB962C8B-B14F-4D97-AF65-F5344CB8AC3E}">
        <p14:creationId xmlns:p14="http://schemas.microsoft.com/office/powerpoint/2010/main" val="2836653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2723-CDDD-784C-BFC2-5680160AA4B3}"/>
              </a:ext>
            </a:extLst>
          </p:cNvPr>
          <p:cNvSpPr>
            <a:spLocks noGrp="1"/>
          </p:cNvSpPr>
          <p:nvPr>
            <p:ph type="title"/>
          </p:nvPr>
        </p:nvSpPr>
        <p:spPr>
          <a:xfrm>
            <a:off x="124216" y="127131"/>
            <a:ext cx="10515600" cy="812322"/>
          </a:xfrm>
        </p:spPr>
        <p:txBody>
          <a:bodyPr/>
          <a:lstStyle/>
          <a:p>
            <a:r>
              <a:rPr lang="en-US" dirty="0"/>
              <a:t>The Geoid</a:t>
            </a:r>
          </a:p>
        </p:txBody>
      </p:sp>
      <p:sp>
        <p:nvSpPr>
          <p:cNvPr id="3" name="Content Placeholder 2">
            <a:extLst>
              <a:ext uri="{FF2B5EF4-FFF2-40B4-BE49-F238E27FC236}">
                <a16:creationId xmlns:a16="http://schemas.microsoft.com/office/drawing/2014/main" id="{457133E8-507D-C74D-A6C8-6EE61AD4632B}"/>
              </a:ext>
            </a:extLst>
          </p:cNvPr>
          <p:cNvSpPr>
            <a:spLocks noGrp="1"/>
          </p:cNvSpPr>
          <p:nvPr>
            <p:ph idx="1"/>
          </p:nvPr>
        </p:nvSpPr>
        <p:spPr>
          <a:xfrm>
            <a:off x="275573" y="939453"/>
            <a:ext cx="11078227" cy="5237510"/>
          </a:xfrm>
        </p:spPr>
        <p:txBody>
          <a:bodyPr/>
          <a:lstStyle/>
          <a:p>
            <a:r>
              <a:rPr lang="en-US" dirty="0"/>
              <a:t>The geoid is an equipotential surface; i.e. </a:t>
            </a:r>
            <a:r>
              <a:rPr lang="en-US" i="1" dirty="0"/>
              <a:t>V</a:t>
            </a:r>
            <a:r>
              <a:rPr lang="en-US" dirty="0"/>
              <a:t> = constant</a:t>
            </a:r>
          </a:p>
          <a:p>
            <a:endParaRPr lang="en-US" dirty="0"/>
          </a:p>
        </p:txBody>
      </p:sp>
      <p:sp>
        <p:nvSpPr>
          <p:cNvPr id="4" name="TextBox 3">
            <a:extLst>
              <a:ext uri="{FF2B5EF4-FFF2-40B4-BE49-F238E27FC236}">
                <a16:creationId xmlns:a16="http://schemas.microsoft.com/office/drawing/2014/main" id="{FFF796D7-98FC-E842-848C-51D46049BA69}"/>
              </a:ext>
            </a:extLst>
          </p:cNvPr>
          <p:cNvSpPr txBox="1"/>
          <p:nvPr/>
        </p:nvSpPr>
        <p:spPr>
          <a:xfrm>
            <a:off x="6577297" y="1703540"/>
            <a:ext cx="4776504"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local vertical direction (i.e. local gravity acceleration direction) varies as the potential varies away from the ellipsoid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is known as “deflection of the vertical”</a:t>
            </a:r>
          </a:p>
        </p:txBody>
      </p:sp>
      <p:pic>
        <p:nvPicPr>
          <p:cNvPr id="8" name="Picture 7">
            <a:extLst>
              <a:ext uri="{FF2B5EF4-FFF2-40B4-BE49-F238E27FC236}">
                <a16:creationId xmlns:a16="http://schemas.microsoft.com/office/drawing/2014/main" id="{7BCD30A2-B1DE-9645-A61E-927C8D231619}"/>
              </a:ext>
            </a:extLst>
          </p:cNvPr>
          <p:cNvPicPr>
            <a:picLocks noChangeAspect="1"/>
          </p:cNvPicPr>
          <p:nvPr/>
        </p:nvPicPr>
        <p:blipFill>
          <a:blip r:embed="rId2"/>
          <a:stretch>
            <a:fillRect/>
          </a:stretch>
        </p:blipFill>
        <p:spPr>
          <a:xfrm>
            <a:off x="6491093" y="4304123"/>
            <a:ext cx="5014064" cy="1949914"/>
          </a:xfrm>
          <a:prstGeom prst="rect">
            <a:avLst/>
          </a:prstGeom>
        </p:spPr>
      </p:pic>
      <p:pic>
        <p:nvPicPr>
          <p:cNvPr id="6" name="Picture 5">
            <a:extLst>
              <a:ext uri="{FF2B5EF4-FFF2-40B4-BE49-F238E27FC236}">
                <a16:creationId xmlns:a16="http://schemas.microsoft.com/office/drawing/2014/main" id="{E54EE2A7-B976-B744-B1A2-6732C3BEBC82}"/>
              </a:ext>
            </a:extLst>
          </p:cNvPr>
          <p:cNvPicPr>
            <a:picLocks noChangeAspect="1"/>
          </p:cNvPicPr>
          <p:nvPr/>
        </p:nvPicPr>
        <p:blipFill>
          <a:blip r:embed="rId3"/>
          <a:stretch>
            <a:fillRect/>
          </a:stretch>
        </p:blipFill>
        <p:spPr>
          <a:xfrm>
            <a:off x="275572" y="1893605"/>
            <a:ext cx="5803900" cy="3797300"/>
          </a:xfrm>
          <a:prstGeom prst="rect">
            <a:avLst/>
          </a:prstGeom>
        </p:spPr>
      </p:pic>
      <p:sp>
        <p:nvSpPr>
          <p:cNvPr id="7" name="TextBox 6">
            <a:extLst>
              <a:ext uri="{FF2B5EF4-FFF2-40B4-BE49-F238E27FC236}">
                <a16:creationId xmlns:a16="http://schemas.microsoft.com/office/drawing/2014/main" id="{186681D8-46BC-9544-AB61-A3D6E0BF1BC9}"/>
              </a:ext>
            </a:extLst>
          </p:cNvPr>
          <p:cNvSpPr txBox="1"/>
          <p:nvPr/>
        </p:nvSpPr>
        <p:spPr>
          <a:xfrm>
            <a:off x="838200" y="5564602"/>
            <a:ext cx="27709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Undersea volcano</a:t>
            </a:r>
          </a:p>
        </p:txBody>
      </p:sp>
      <p:sp>
        <p:nvSpPr>
          <p:cNvPr id="10" name="TextBox 9">
            <a:extLst>
              <a:ext uri="{FF2B5EF4-FFF2-40B4-BE49-F238E27FC236}">
                <a16:creationId xmlns:a16="http://schemas.microsoft.com/office/drawing/2014/main" id="{57B1398F-DAB5-B042-8109-8E424816F58D}"/>
              </a:ext>
            </a:extLst>
          </p:cNvPr>
          <p:cNvSpPr txBox="1"/>
          <p:nvPr/>
        </p:nvSpPr>
        <p:spPr>
          <a:xfrm>
            <a:off x="2918217" y="5279080"/>
            <a:ext cx="3236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http://appliedgeophysics.berkeley.edu/gravity/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064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11F5-AC6C-C341-9FB0-4DD24E80A959}"/>
              </a:ext>
            </a:extLst>
          </p:cNvPr>
          <p:cNvSpPr>
            <a:spLocks noGrp="1"/>
          </p:cNvSpPr>
          <p:nvPr>
            <p:ph type="title"/>
          </p:nvPr>
        </p:nvSpPr>
        <p:spPr>
          <a:xfrm>
            <a:off x="158578" y="155061"/>
            <a:ext cx="10515600" cy="784053"/>
          </a:xfrm>
        </p:spPr>
        <p:txBody>
          <a:bodyPr/>
          <a:lstStyle/>
          <a:p>
            <a:r>
              <a:rPr lang="en-US" dirty="0"/>
              <a:t>How to measure the geoid?</a:t>
            </a:r>
          </a:p>
        </p:txBody>
      </p:sp>
      <p:sp>
        <p:nvSpPr>
          <p:cNvPr id="3" name="Content Placeholder 2">
            <a:extLst>
              <a:ext uri="{FF2B5EF4-FFF2-40B4-BE49-F238E27FC236}">
                <a16:creationId xmlns:a16="http://schemas.microsoft.com/office/drawing/2014/main" id="{FDD1854F-2F49-0645-ABCC-2FC1F15D009A}"/>
              </a:ext>
            </a:extLst>
          </p:cNvPr>
          <p:cNvSpPr>
            <a:spLocks noGrp="1"/>
          </p:cNvSpPr>
          <p:nvPr>
            <p:ph idx="1"/>
          </p:nvPr>
        </p:nvSpPr>
        <p:spPr>
          <a:xfrm>
            <a:off x="358346" y="1025611"/>
            <a:ext cx="10995454" cy="5151352"/>
          </a:xfrm>
        </p:spPr>
        <p:txBody>
          <a:bodyPr/>
          <a:lstStyle/>
          <a:p>
            <a:r>
              <a:rPr lang="en-US" dirty="0"/>
              <a:t>Satellite tracking + ground measurements + integration</a:t>
            </a:r>
          </a:p>
          <a:p>
            <a:r>
              <a:rPr lang="en-US" dirty="0"/>
              <a:t>Iterative process to refine the geoid then re-estimate</a:t>
            </a:r>
          </a:p>
        </p:txBody>
      </p:sp>
      <p:pic>
        <p:nvPicPr>
          <p:cNvPr id="9" name="Picture 8">
            <a:extLst>
              <a:ext uri="{FF2B5EF4-FFF2-40B4-BE49-F238E27FC236}">
                <a16:creationId xmlns:a16="http://schemas.microsoft.com/office/drawing/2014/main" id="{BBAEC4C4-B679-0A46-A894-23B0340D4328}"/>
              </a:ext>
            </a:extLst>
          </p:cNvPr>
          <p:cNvPicPr>
            <a:picLocks noChangeAspect="1"/>
          </p:cNvPicPr>
          <p:nvPr/>
        </p:nvPicPr>
        <p:blipFill>
          <a:blip r:embed="rId2"/>
          <a:stretch>
            <a:fillRect/>
          </a:stretch>
        </p:blipFill>
        <p:spPr>
          <a:xfrm>
            <a:off x="9025420" y="2298700"/>
            <a:ext cx="2527300" cy="431800"/>
          </a:xfrm>
          <a:prstGeom prst="rect">
            <a:avLst/>
          </a:prstGeom>
        </p:spPr>
      </p:pic>
    </p:spTree>
    <p:extLst>
      <p:ext uri="{BB962C8B-B14F-4D97-AF65-F5344CB8AC3E}">
        <p14:creationId xmlns:p14="http://schemas.microsoft.com/office/powerpoint/2010/main" val="3274114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11F5-AC6C-C341-9FB0-4DD24E80A959}"/>
              </a:ext>
            </a:extLst>
          </p:cNvPr>
          <p:cNvSpPr>
            <a:spLocks noGrp="1"/>
          </p:cNvSpPr>
          <p:nvPr>
            <p:ph type="title"/>
          </p:nvPr>
        </p:nvSpPr>
        <p:spPr>
          <a:xfrm>
            <a:off x="158578" y="155061"/>
            <a:ext cx="10515600" cy="784053"/>
          </a:xfrm>
        </p:spPr>
        <p:txBody>
          <a:bodyPr/>
          <a:lstStyle/>
          <a:p>
            <a:r>
              <a:rPr lang="en-US" dirty="0"/>
              <a:t>How to measure the geoid?</a:t>
            </a:r>
          </a:p>
        </p:txBody>
      </p:sp>
      <p:sp>
        <p:nvSpPr>
          <p:cNvPr id="3" name="Content Placeholder 2">
            <a:extLst>
              <a:ext uri="{FF2B5EF4-FFF2-40B4-BE49-F238E27FC236}">
                <a16:creationId xmlns:a16="http://schemas.microsoft.com/office/drawing/2014/main" id="{FDD1854F-2F49-0645-ABCC-2FC1F15D009A}"/>
              </a:ext>
            </a:extLst>
          </p:cNvPr>
          <p:cNvSpPr>
            <a:spLocks noGrp="1"/>
          </p:cNvSpPr>
          <p:nvPr>
            <p:ph idx="1"/>
          </p:nvPr>
        </p:nvSpPr>
        <p:spPr>
          <a:xfrm>
            <a:off x="358346" y="1025611"/>
            <a:ext cx="10995454" cy="5151352"/>
          </a:xfrm>
        </p:spPr>
        <p:txBody>
          <a:bodyPr/>
          <a:lstStyle/>
          <a:p>
            <a:r>
              <a:rPr lang="en-US" dirty="0"/>
              <a:t>Satellite tracking + ground measurements + integration</a:t>
            </a:r>
          </a:p>
          <a:p>
            <a:r>
              <a:rPr lang="en-US" dirty="0"/>
              <a:t>Iterative process to refine the geoid then re-estimate</a:t>
            </a:r>
          </a:p>
        </p:txBody>
      </p:sp>
      <p:pic>
        <p:nvPicPr>
          <p:cNvPr id="9" name="Picture 8">
            <a:extLst>
              <a:ext uri="{FF2B5EF4-FFF2-40B4-BE49-F238E27FC236}">
                <a16:creationId xmlns:a16="http://schemas.microsoft.com/office/drawing/2014/main" id="{BBAEC4C4-B679-0A46-A894-23B0340D4328}"/>
              </a:ext>
            </a:extLst>
          </p:cNvPr>
          <p:cNvPicPr>
            <a:picLocks noChangeAspect="1"/>
          </p:cNvPicPr>
          <p:nvPr/>
        </p:nvPicPr>
        <p:blipFill>
          <a:blip r:embed="rId2"/>
          <a:stretch>
            <a:fillRect/>
          </a:stretch>
        </p:blipFill>
        <p:spPr>
          <a:xfrm>
            <a:off x="9025420" y="2298700"/>
            <a:ext cx="2527300" cy="431800"/>
          </a:xfrm>
          <a:prstGeom prst="rect">
            <a:avLst/>
          </a:prstGeom>
        </p:spPr>
      </p:pic>
      <p:pic>
        <p:nvPicPr>
          <p:cNvPr id="5" name="Picture 4">
            <a:extLst>
              <a:ext uri="{FF2B5EF4-FFF2-40B4-BE49-F238E27FC236}">
                <a16:creationId xmlns:a16="http://schemas.microsoft.com/office/drawing/2014/main" id="{23ABD4DE-B398-054C-AC6E-BFB3FD141244}"/>
              </a:ext>
            </a:extLst>
          </p:cNvPr>
          <p:cNvPicPr>
            <a:picLocks noChangeAspect="1"/>
          </p:cNvPicPr>
          <p:nvPr/>
        </p:nvPicPr>
        <p:blipFill>
          <a:blip r:embed="rId3"/>
          <a:stretch>
            <a:fillRect/>
          </a:stretch>
        </p:blipFill>
        <p:spPr>
          <a:xfrm>
            <a:off x="1739154" y="2514600"/>
            <a:ext cx="6892127" cy="3892025"/>
          </a:xfrm>
          <a:prstGeom prst="rect">
            <a:avLst/>
          </a:prstGeom>
        </p:spPr>
      </p:pic>
    </p:spTree>
    <p:extLst>
      <p:ext uri="{BB962C8B-B14F-4D97-AF65-F5344CB8AC3E}">
        <p14:creationId xmlns:p14="http://schemas.microsoft.com/office/powerpoint/2010/main" val="2164419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11F5-AC6C-C341-9FB0-4DD24E80A959}"/>
              </a:ext>
            </a:extLst>
          </p:cNvPr>
          <p:cNvSpPr>
            <a:spLocks noGrp="1"/>
          </p:cNvSpPr>
          <p:nvPr>
            <p:ph type="title"/>
          </p:nvPr>
        </p:nvSpPr>
        <p:spPr>
          <a:xfrm>
            <a:off x="158578" y="155061"/>
            <a:ext cx="10515600" cy="784053"/>
          </a:xfrm>
        </p:spPr>
        <p:txBody>
          <a:bodyPr/>
          <a:lstStyle/>
          <a:p>
            <a:r>
              <a:rPr lang="en-US" dirty="0"/>
              <a:t>GRACE and GRACE Follow-on</a:t>
            </a:r>
          </a:p>
        </p:txBody>
      </p:sp>
      <p:sp>
        <p:nvSpPr>
          <p:cNvPr id="3" name="Content Placeholder 2">
            <a:extLst>
              <a:ext uri="{FF2B5EF4-FFF2-40B4-BE49-F238E27FC236}">
                <a16:creationId xmlns:a16="http://schemas.microsoft.com/office/drawing/2014/main" id="{FDD1854F-2F49-0645-ABCC-2FC1F15D009A}"/>
              </a:ext>
            </a:extLst>
          </p:cNvPr>
          <p:cNvSpPr>
            <a:spLocks noGrp="1"/>
          </p:cNvSpPr>
          <p:nvPr>
            <p:ph idx="1"/>
          </p:nvPr>
        </p:nvSpPr>
        <p:spPr>
          <a:xfrm>
            <a:off x="358346" y="1025611"/>
            <a:ext cx="10995454" cy="5151352"/>
          </a:xfrm>
        </p:spPr>
        <p:txBody>
          <a:bodyPr/>
          <a:lstStyle/>
          <a:p>
            <a:r>
              <a:rPr lang="en-US" dirty="0"/>
              <a:t>Satellite tracking</a:t>
            </a:r>
          </a:p>
        </p:txBody>
      </p:sp>
      <p:pic>
        <p:nvPicPr>
          <p:cNvPr id="6" name="Picture 5">
            <a:extLst>
              <a:ext uri="{FF2B5EF4-FFF2-40B4-BE49-F238E27FC236}">
                <a16:creationId xmlns:a16="http://schemas.microsoft.com/office/drawing/2014/main" id="{B2D4E3D1-0254-274B-9D06-8093AA062E61}"/>
              </a:ext>
            </a:extLst>
          </p:cNvPr>
          <p:cNvPicPr>
            <a:picLocks noChangeAspect="1"/>
          </p:cNvPicPr>
          <p:nvPr/>
        </p:nvPicPr>
        <p:blipFill>
          <a:blip r:embed="rId2"/>
          <a:stretch>
            <a:fillRect/>
          </a:stretch>
        </p:blipFill>
        <p:spPr>
          <a:xfrm>
            <a:off x="838200" y="1464878"/>
            <a:ext cx="5994027" cy="5393122"/>
          </a:xfrm>
          <a:prstGeom prst="rect">
            <a:avLst/>
          </a:prstGeom>
        </p:spPr>
      </p:pic>
      <p:pic>
        <p:nvPicPr>
          <p:cNvPr id="9" name="Picture 8">
            <a:extLst>
              <a:ext uri="{FF2B5EF4-FFF2-40B4-BE49-F238E27FC236}">
                <a16:creationId xmlns:a16="http://schemas.microsoft.com/office/drawing/2014/main" id="{BBAEC4C4-B679-0A46-A894-23B0340D4328}"/>
              </a:ext>
            </a:extLst>
          </p:cNvPr>
          <p:cNvPicPr>
            <a:picLocks noChangeAspect="1"/>
          </p:cNvPicPr>
          <p:nvPr/>
        </p:nvPicPr>
        <p:blipFill>
          <a:blip r:embed="rId3"/>
          <a:stretch>
            <a:fillRect/>
          </a:stretch>
        </p:blipFill>
        <p:spPr>
          <a:xfrm>
            <a:off x="8146878" y="1742888"/>
            <a:ext cx="2527300" cy="431800"/>
          </a:xfrm>
          <a:prstGeom prst="rect">
            <a:avLst/>
          </a:prstGeom>
        </p:spPr>
      </p:pic>
      <p:pic>
        <p:nvPicPr>
          <p:cNvPr id="10" name="Picture 9">
            <a:extLst>
              <a:ext uri="{FF2B5EF4-FFF2-40B4-BE49-F238E27FC236}">
                <a16:creationId xmlns:a16="http://schemas.microsoft.com/office/drawing/2014/main" id="{7212CA0E-15EE-4A4E-B353-4A265DAC0295}"/>
              </a:ext>
            </a:extLst>
          </p:cNvPr>
          <p:cNvPicPr>
            <a:picLocks noChangeAspect="1"/>
          </p:cNvPicPr>
          <p:nvPr/>
        </p:nvPicPr>
        <p:blipFill>
          <a:blip r:embed="rId4"/>
          <a:stretch>
            <a:fillRect/>
          </a:stretch>
        </p:blipFill>
        <p:spPr>
          <a:xfrm>
            <a:off x="7452682" y="2891965"/>
            <a:ext cx="4561332" cy="3530074"/>
          </a:xfrm>
          <a:prstGeom prst="rect">
            <a:avLst/>
          </a:prstGeom>
        </p:spPr>
      </p:pic>
    </p:spTree>
    <p:extLst>
      <p:ext uri="{BB962C8B-B14F-4D97-AF65-F5344CB8AC3E}">
        <p14:creationId xmlns:p14="http://schemas.microsoft.com/office/powerpoint/2010/main" val="164135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11F5-AC6C-C341-9FB0-4DD24E80A959}"/>
              </a:ext>
            </a:extLst>
          </p:cNvPr>
          <p:cNvSpPr>
            <a:spLocks noGrp="1"/>
          </p:cNvSpPr>
          <p:nvPr>
            <p:ph type="title"/>
          </p:nvPr>
        </p:nvSpPr>
        <p:spPr>
          <a:xfrm>
            <a:off x="158578" y="155061"/>
            <a:ext cx="10515600" cy="784053"/>
          </a:xfrm>
        </p:spPr>
        <p:txBody>
          <a:bodyPr/>
          <a:lstStyle/>
          <a:p>
            <a:r>
              <a:rPr lang="en-US" dirty="0"/>
              <a:t>GRACE and GRACE Follow-on</a:t>
            </a:r>
          </a:p>
        </p:txBody>
      </p:sp>
      <p:sp>
        <p:nvSpPr>
          <p:cNvPr id="3" name="Content Placeholder 2">
            <a:extLst>
              <a:ext uri="{FF2B5EF4-FFF2-40B4-BE49-F238E27FC236}">
                <a16:creationId xmlns:a16="http://schemas.microsoft.com/office/drawing/2014/main" id="{FDD1854F-2F49-0645-ABCC-2FC1F15D009A}"/>
              </a:ext>
            </a:extLst>
          </p:cNvPr>
          <p:cNvSpPr>
            <a:spLocks noGrp="1"/>
          </p:cNvSpPr>
          <p:nvPr>
            <p:ph idx="1"/>
          </p:nvPr>
        </p:nvSpPr>
        <p:spPr>
          <a:xfrm>
            <a:off x="358346" y="1025611"/>
            <a:ext cx="10995454" cy="5151352"/>
          </a:xfrm>
        </p:spPr>
        <p:txBody>
          <a:bodyPr/>
          <a:lstStyle/>
          <a:p>
            <a:r>
              <a:rPr lang="en-US" dirty="0"/>
              <a:t>Satellite tracking</a:t>
            </a:r>
          </a:p>
        </p:txBody>
      </p:sp>
      <p:pic>
        <p:nvPicPr>
          <p:cNvPr id="6" name="Picture 5">
            <a:extLst>
              <a:ext uri="{FF2B5EF4-FFF2-40B4-BE49-F238E27FC236}">
                <a16:creationId xmlns:a16="http://schemas.microsoft.com/office/drawing/2014/main" id="{B2D4E3D1-0254-274B-9D06-8093AA062E61}"/>
              </a:ext>
            </a:extLst>
          </p:cNvPr>
          <p:cNvPicPr>
            <a:picLocks noChangeAspect="1"/>
          </p:cNvPicPr>
          <p:nvPr/>
        </p:nvPicPr>
        <p:blipFill>
          <a:blip r:embed="rId2"/>
          <a:stretch>
            <a:fillRect/>
          </a:stretch>
        </p:blipFill>
        <p:spPr>
          <a:xfrm>
            <a:off x="838200" y="1464878"/>
            <a:ext cx="5994027" cy="5393122"/>
          </a:xfrm>
          <a:prstGeom prst="rect">
            <a:avLst/>
          </a:prstGeom>
        </p:spPr>
      </p:pic>
      <p:pic>
        <p:nvPicPr>
          <p:cNvPr id="9" name="Picture 8">
            <a:extLst>
              <a:ext uri="{FF2B5EF4-FFF2-40B4-BE49-F238E27FC236}">
                <a16:creationId xmlns:a16="http://schemas.microsoft.com/office/drawing/2014/main" id="{BBAEC4C4-B679-0A46-A894-23B0340D4328}"/>
              </a:ext>
            </a:extLst>
          </p:cNvPr>
          <p:cNvPicPr>
            <a:picLocks noChangeAspect="1"/>
          </p:cNvPicPr>
          <p:nvPr/>
        </p:nvPicPr>
        <p:blipFill>
          <a:blip r:embed="rId3"/>
          <a:stretch>
            <a:fillRect/>
          </a:stretch>
        </p:blipFill>
        <p:spPr>
          <a:xfrm>
            <a:off x="8146878" y="1742888"/>
            <a:ext cx="2527300" cy="431800"/>
          </a:xfrm>
          <a:prstGeom prst="rect">
            <a:avLst/>
          </a:prstGeom>
        </p:spPr>
      </p:pic>
      <p:pic>
        <p:nvPicPr>
          <p:cNvPr id="5" name="Picture 4">
            <a:extLst>
              <a:ext uri="{FF2B5EF4-FFF2-40B4-BE49-F238E27FC236}">
                <a16:creationId xmlns:a16="http://schemas.microsoft.com/office/drawing/2014/main" id="{A992ED02-86A9-FE45-97BF-16EF00834679}"/>
              </a:ext>
            </a:extLst>
          </p:cNvPr>
          <p:cNvPicPr>
            <a:picLocks noChangeAspect="1"/>
          </p:cNvPicPr>
          <p:nvPr/>
        </p:nvPicPr>
        <p:blipFill>
          <a:blip r:embed="rId4"/>
          <a:stretch>
            <a:fillRect/>
          </a:stretch>
        </p:blipFill>
        <p:spPr>
          <a:xfrm>
            <a:off x="3980329" y="2289918"/>
            <a:ext cx="8211671" cy="4568082"/>
          </a:xfrm>
          <a:prstGeom prst="rect">
            <a:avLst/>
          </a:prstGeom>
        </p:spPr>
      </p:pic>
    </p:spTree>
    <p:extLst>
      <p:ext uri="{BB962C8B-B14F-4D97-AF65-F5344CB8AC3E}">
        <p14:creationId xmlns:p14="http://schemas.microsoft.com/office/powerpoint/2010/main" val="166254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9883-C154-0742-AF8E-9CE6B8D9A1EC}"/>
              </a:ext>
            </a:extLst>
          </p:cNvPr>
          <p:cNvSpPr>
            <a:spLocks noGrp="1"/>
          </p:cNvSpPr>
          <p:nvPr>
            <p:ph type="title"/>
          </p:nvPr>
        </p:nvSpPr>
        <p:spPr/>
        <p:txBody>
          <a:bodyPr/>
          <a:lstStyle/>
          <a:p>
            <a:r>
              <a:rPr lang="en-US" dirty="0"/>
              <a:t>Types of Coordinate systems: WGS-84</a:t>
            </a:r>
          </a:p>
        </p:txBody>
      </p:sp>
      <p:sp>
        <p:nvSpPr>
          <p:cNvPr id="3" name="Content Placeholder 2">
            <a:extLst>
              <a:ext uri="{FF2B5EF4-FFF2-40B4-BE49-F238E27FC236}">
                <a16:creationId xmlns:a16="http://schemas.microsoft.com/office/drawing/2014/main" id="{79B07038-5331-0548-80BE-86287ECBB898}"/>
              </a:ext>
            </a:extLst>
          </p:cNvPr>
          <p:cNvSpPr>
            <a:spLocks noGrp="1"/>
          </p:cNvSpPr>
          <p:nvPr>
            <p:ph idx="1"/>
          </p:nvPr>
        </p:nvSpPr>
        <p:spPr/>
        <p:txBody>
          <a:bodyPr/>
          <a:lstStyle/>
          <a:p>
            <a:r>
              <a:rPr lang="en-US" dirty="0"/>
              <a:t>A global framework / coordinate system / datum / standard</a:t>
            </a:r>
          </a:p>
          <a:p>
            <a:r>
              <a:rPr lang="en-US" dirty="0"/>
              <a:t>Encompasses an Earth gravity model (EGM), World magnetic model (WMM), and a coordinate reference system (CRS)</a:t>
            </a:r>
          </a:p>
          <a:p>
            <a:pPr lvl="1"/>
            <a:r>
              <a:rPr lang="en-US" dirty="0"/>
              <a:t>EPSG: 4326 (2D), EPSG: 4979 (3D </a:t>
            </a:r>
            <a:r>
              <a:rPr lang="en-US" dirty="0" err="1"/>
              <a:t>lat</a:t>
            </a:r>
            <a:r>
              <a:rPr lang="en-US" dirty="0"/>
              <a:t>/</a:t>
            </a:r>
            <a:r>
              <a:rPr lang="en-US" dirty="0" err="1"/>
              <a:t>lon</a:t>
            </a:r>
            <a:r>
              <a:rPr lang="en-US" dirty="0"/>
              <a:t>), EPSG: 4978 (geocentric XYZ)</a:t>
            </a:r>
          </a:p>
          <a:p>
            <a:r>
              <a:rPr lang="en-US" dirty="0"/>
              <a:t>Ellipsoidal shape approximation for the earth</a:t>
            </a:r>
          </a:p>
          <a:p>
            <a:pPr marL="0" indent="0">
              <a:buNone/>
            </a:pPr>
            <a:endParaRPr lang="en-US" dirty="0"/>
          </a:p>
          <a:p>
            <a:endParaRPr lang="en-US" dirty="0"/>
          </a:p>
        </p:txBody>
      </p:sp>
    </p:spTree>
    <p:extLst>
      <p:ext uri="{BB962C8B-B14F-4D97-AF65-F5344CB8AC3E}">
        <p14:creationId xmlns:p14="http://schemas.microsoft.com/office/powerpoint/2010/main" val="340366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E22-2182-594F-805B-3567C2135533}"/>
              </a:ext>
            </a:extLst>
          </p:cNvPr>
          <p:cNvSpPr>
            <a:spLocks noGrp="1"/>
          </p:cNvSpPr>
          <p:nvPr>
            <p:ph type="title"/>
          </p:nvPr>
        </p:nvSpPr>
        <p:spPr>
          <a:xfrm>
            <a:off x="292100" y="212725"/>
            <a:ext cx="10515600" cy="727075"/>
          </a:xfrm>
        </p:spPr>
        <p:txBody>
          <a:bodyPr/>
          <a:lstStyle/>
          <a:p>
            <a:r>
              <a:rPr lang="en-US" dirty="0"/>
              <a:t>UTM and local coordinate systems</a:t>
            </a:r>
          </a:p>
        </p:txBody>
      </p:sp>
      <p:sp>
        <p:nvSpPr>
          <p:cNvPr id="3" name="Content Placeholder 2">
            <a:extLst>
              <a:ext uri="{FF2B5EF4-FFF2-40B4-BE49-F238E27FC236}">
                <a16:creationId xmlns:a16="http://schemas.microsoft.com/office/drawing/2014/main" id="{142C6B6F-CF78-5548-B0C3-925CD2878B10}"/>
              </a:ext>
            </a:extLst>
          </p:cNvPr>
          <p:cNvSpPr>
            <a:spLocks noGrp="1"/>
          </p:cNvSpPr>
          <p:nvPr>
            <p:ph idx="1"/>
          </p:nvPr>
        </p:nvSpPr>
        <p:spPr>
          <a:xfrm>
            <a:off x="660400" y="939800"/>
            <a:ext cx="10515600" cy="4351338"/>
          </a:xfrm>
        </p:spPr>
        <p:txBody>
          <a:bodyPr/>
          <a:lstStyle/>
          <a:p>
            <a:r>
              <a:rPr lang="en-US" dirty="0"/>
              <a:t>Require an origin point near the survey location</a:t>
            </a:r>
          </a:p>
          <a:p>
            <a:r>
              <a:rPr lang="en-US" dirty="0"/>
              <a:t>For a local survey, the origin point is denoted (0,0)</a:t>
            </a:r>
          </a:p>
          <a:p>
            <a:pPr lvl="1"/>
            <a:r>
              <a:rPr lang="en-US" dirty="0"/>
              <a:t>The origin need have no other significance, as long as we can measure locations relative to it</a:t>
            </a:r>
          </a:p>
          <a:p>
            <a:pPr lvl="1"/>
            <a:r>
              <a:rPr lang="en-US" dirty="0"/>
              <a:t>A local origin can only be used when it is not necessary to tie multiple surveys</a:t>
            </a:r>
          </a:p>
        </p:txBody>
      </p:sp>
      <p:pic>
        <p:nvPicPr>
          <p:cNvPr id="5" name="Picture 4">
            <a:extLst>
              <a:ext uri="{FF2B5EF4-FFF2-40B4-BE49-F238E27FC236}">
                <a16:creationId xmlns:a16="http://schemas.microsoft.com/office/drawing/2014/main" id="{EBE780C9-4453-6E42-9F36-FB437CA64843}"/>
              </a:ext>
            </a:extLst>
          </p:cNvPr>
          <p:cNvPicPr>
            <a:picLocks noChangeAspect="1"/>
          </p:cNvPicPr>
          <p:nvPr/>
        </p:nvPicPr>
        <p:blipFill>
          <a:blip r:embed="rId2"/>
          <a:stretch>
            <a:fillRect/>
          </a:stretch>
        </p:blipFill>
        <p:spPr>
          <a:xfrm>
            <a:off x="7490564" y="2824902"/>
            <a:ext cx="4053736" cy="4053736"/>
          </a:xfrm>
          <a:prstGeom prst="rect">
            <a:avLst/>
          </a:prstGeom>
        </p:spPr>
      </p:pic>
    </p:spTree>
    <p:extLst>
      <p:ext uri="{BB962C8B-B14F-4D97-AF65-F5344CB8AC3E}">
        <p14:creationId xmlns:p14="http://schemas.microsoft.com/office/powerpoint/2010/main" val="2639490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6A190C-869A-CA49-9BD5-12EDC0F8913D}"/>
              </a:ext>
            </a:extLst>
          </p:cNvPr>
          <p:cNvPicPr>
            <a:picLocks noChangeAspect="1"/>
          </p:cNvPicPr>
          <p:nvPr/>
        </p:nvPicPr>
        <p:blipFill>
          <a:blip r:embed="rId2"/>
          <a:stretch>
            <a:fillRect/>
          </a:stretch>
        </p:blipFill>
        <p:spPr>
          <a:xfrm>
            <a:off x="6141073" y="2381103"/>
            <a:ext cx="5034927" cy="4338397"/>
          </a:xfrm>
          <a:prstGeom prst="rect">
            <a:avLst/>
          </a:prstGeom>
        </p:spPr>
      </p:pic>
      <p:sp>
        <p:nvSpPr>
          <p:cNvPr id="2" name="Title 1">
            <a:extLst>
              <a:ext uri="{FF2B5EF4-FFF2-40B4-BE49-F238E27FC236}">
                <a16:creationId xmlns:a16="http://schemas.microsoft.com/office/drawing/2014/main" id="{97A45E22-2182-594F-805B-3567C2135533}"/>
              </a:ext>
            </a:extLst>
          </p:cNvPr>
          <p:cNvSpPr>
            <a:spLocks noGrp="1"/>
          </p:cNvSpPr>
          <p:nvPr>
            <p:ph type="title"/>
          </p:nvPr>
        </p:nvSpPr>
        <p:spPr>
          <a:xfrm>
            <a:off x="292100" y="212725"/>
            <a:ext cx="10515600" cy="727075"/>
          </a:xfrm>
        </p:spPr>
        <p:txBody>
          <a:bodyPr/>
          <a:lstStyle/>
          <a:p>
            <a:r>
              <a:rPr lang="en-US" dirty="0"/>
              <a:t>UTM and local coordinate systems</a:t>
            </a:r>
          </a:p>
        </p:txBody>
      </p:sp>
      <p:sp>
        <p:nvSpPr>
          <p:cNvPr id="3" name="Content Placeholder 2">
            <a:extLst>
              <a:ext uri="{FF2B5EF4-FFF2-40B4-BE49-F238E27FC236}">
                <a16:creationId xmlns:a16="http://schemas.microsoft.com/office/drawing/2014/main" id="{142C6B6F-CF78-5548-B0C3-925CD2878B10}"/>
              </a:ext>
            </a:extLst>
          </p:cNvPr>
          <p:cNvSpPr>
            <a:spLocks noGrp="1"/>
          </p:cNvSpPr>
          <p:nvPr>
            <p:ph idx="1"/>
          </p:nvPr>
        </p:nvSpPr>
        <p:spPr>
          <a:xfrm>
            <a:off x="660400" y="939800"/>
            <a:ext cx="10515600" cy="4351338"/>
          </a:xfrm>
        </p:spPr>
        <p:txBody>
          <a:bodyPr/>
          <a:lstStyle/>
          <a:p>
            <a:r>
              <a:rPr lang="en-US" dirty="0"/>
              <a:t>Require an origin point near the survey location</a:t>
            </a:r>
          </a:p>
          <a:p>
            <a:r>
              <a:rPr lang="en-US" dirty="0"/>
              <a:t>For a local survey, the origin point is denoted (0,0)</a:t>
            </a:r>
          </a:p>
          <a:p>
            <a:r>
              <a:rPr lang="en-US" dirty="0"/>
              <a:t>UTM works by establishing a global grid of local “benchmarks” or origin points</a:t>
            </a:r>
          </a:p>
          <a:p>
            <a:endParaRPr lang="en-US" dirty="0"/>
          </a:p>
          <a:p>
            <a:pPr lvl="1"/>
            <a:endParaRPr lang="en-US" dirty="0"/>
          </a:p>
        </p:txBody>
      </p:sp>
      <p:sp>
        <p:nvSpPr>
          <p:cNvPr id="9" name="Rectangle 8">
            <a:extLst>
              <a:ext uri="{FF2B5EF4-FFF2-40B4-BE49-F238E27FC236}">
                <a16:creationId xmlns:a16="http://schemas.microsoft.com/office/drawing/2014/main" id="{9C1CA33B-2C06-0C45-B74C-1E4230CC2AB5}"/>
              </a:ext>
            </a:extLst>
          </p:cNvPr>
          <p:cNvSpPr/>
          <p:nvPr/>
        </p:nvSpPr>
        <p:spPr>
          <a:xfrm>
            <a:off x="8641706" y="6581001"/>
            <a:ext cx="362753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www.maptools.com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/tutorials/</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utm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quick_guide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8F68FEF-57F9-714B-A2BD-D8AE4A4D2EAA}"/>
              </a:ext>
            </a:extLst>
          </p:cNvPr>
          <p:cNvSpPr/>
          <p:nvPr/>
        </p:nvSpPr>
        <p:spPr>
          <a:xfrm>
            <a:off x="7457440" y="3976534"/>
            <a:ext cx="589280" cy="5892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12E4CAF-28C4-6440-A760-584E4211CD76}"/>
              </a:ext>
            </a:extLst>
          </p:cNvPr>
          <p:cNvSpPr txBox="1"/>
          <p:nvPr/>
        </p:nvSpPr>
        <p:spPr>
          <a:xfrm>
            <a:off x="4235450" y="3645843"/>
            <a:ext cx="20015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Local origin</a:t>
            </a:r>
          </a:p>
        </p:txBody>
      </p:sp>
      <p:cxnSp>
        <p:nvCxnSpPr>
          <p:cNvPr id="13" name="Straight Connector 12">
            <a:extLst>
              <a:ext uri="{FF2B5EF4-FFF2-40B4-BE49-F238E27FC236}">
                <a16:creationId xmlns:a16="http://schemas.microsoft.com/office/drawing/2014/main" id="{D9299314-40D7-5848-9E06-9DFF7FD9175F}"/>
              </a:ext>
            </a:extLst>
          </p:cNvPr>
          <p:cNvCxnSpPr>
            <a:endCxn id="10" idx="2"/>
          </p:cNvCxnSpPr>
          <p:nvPr/>
        </p:nvCxnSpPr>
        <p:spPr>
          <a:xfrm>
            <a:off x="5775960" y="3976534"/>
            <a:ext cx="1681480" cy="2946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23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E22-2182-594F-805B-3567C2135533}"/>
              </a:ext>
            </a:extLst>
          </p:cNvPr>
          <p:cNvSpPr>
            <a:spLocks noGrp="1"/>
          </p:cNvSpPr>
          <p:nvPr>
            <p:ph type="title"/>
          </p:nvPr>
        </p:nvSpPr>
        <p:spPr>
          <a:xfrm>
            <a:off x="292100" y="212725"/>
            <a:ext cx="10515600" cy="727075"/>
          </a:xfrm>
        </p:spPr>
        <p:txBody>
          <a:bodyPr/>
          <a:lstStyle/>
          <a:p>
            <a:r>
              <a:rPr lang="en-US" dirty="0"/>
              <a:t>UTM and local coordinate systems</a:t>
            </a:r>
          </a:p>
        </p:txBody>
      </p:sp>
      <p:sp>
        <p:nvSpPr>
          <p:cNvPr id="3" name="Content Placeholder 2">
            <a:extLst>
              <a:ext uri="{FF2B5EF4-FFF2-40B4-BE49-F238E27FC236}">
                <a16:creationId xmlns:a16="http://schemas.microsoft.com/office/drawing/2014/main" id="{142C6B6F-CF78-5548-B0C3-925CD2878B10}"/>
              </a:ext>
            </a:extLst>
          </p:cNvPr>
          <p:cNvSpPr>
            <a:spLocks noGrp="1"/>
          </p:cNvSpPr>
          <p:nvPr>
            <p:ph idx="1"/>
          </p:nvPr>
        </p:nvSpPr>
        <p:spPr>
          <a:xfrm>
            <a:off x="660400" y="939800"/>
            <a:ext cx="10515600" cy="4351338"/>
          </a:xfrm>
        </p:spPr>
        <p:txBody>
          <a:bodyPr/>
          <a:lstStyle/>
          <a:p>
            <a:r>
              <a:rPr lang="en-US" dirty="0"/>
              <a:t>Require an origin point near the survey location</a:t>
            </a:r>
          </a:p>
          <a:p>
            <a:r>
              <a:rPr lang="en-US" dirty="0"/>
              <a:t>For a local survey, the origin point is denoted (0,0)</a:t>
            </a:r>
          </a:p>
          <a:p>
            <a:r>
              <a:rPr lang="en-US" dirty="0"/>
              <a:t>UTM works by establishing a global grid of local “benchmarks” or origin points</a:t>
            </a:r>
          </a:p>
          <a:p>
            <a:r>
              <a:rPr lang="en-US" dirty="0"/>
              <a:t>Several types of UTM coordinate systems exist</a:t>
            </a:r>
          </a:p>
          <a:p>
            <a:pPr lvl="1"/>
            <a:endParaRPr lang="en-US" dirty="0"/>
          </a:p>
        </p:txBody>
      </p:sp>
      <p:pic>
        <p:nvPicPr>
          <p:cNvPr id="12" name="Picture 11">
            <a:extLst>
              <a:ext uri="{FF2B5EF4-FFF2-40B4-BE49-F238E27FC236}">
                <a16:creationId xmlns:a16="http://schemas.microsoft.com/office/drawing/2014/main" id="{3ADC86BF-ECB1-8140-B085-607689662115}"/>
              </a:ext>
            </a:extLst>
          </p:cNvPr>
          <p:cNvPicPr>
            <a:picLocks noChangeAspect="1"/>
          </p:cNvPicPr>
          <p:nvPr/>
        </p:nvPicPr>
        <p:blipFill>
          <a:blip r:embed="rId2"/>
          <a:stretch>
            <a:fillRect/>
          </a:stretch>
        </p:blipFill>
        <p:spPr>
          <a:xfrm>
            <a:off x="5842000" y="2971800"/>
            <a:ext cx="6350000" cy="3886200"/>
          </a:xfrm>
          <a:prstGeom prst="rect">
            <a:avLst/>
          </a:prstGeom>
        </p:spPr>
      </p:pic>
      <p:sp>
        <p:nvSpPr>
          <p:cNvPr id="14" name="Oval 13">
            <a:extLst>
              <a:ext uri="{FF2B5EF4-FFF2-40B4-BE49-F238E27FC236}">
                <a16:creationId xmlns:a16="http://schemas.microsoft.com/office/drawing/2014/main" id="{4D2FCAE9-5B4A-1648-A7B4-DA010A64E29D}"/>
              </a:ext>
            </a:extLst>
          </p:cNvPr>
          <p:cNvSpPr/>
          <p:nvPr/>
        </p:nvSpPr>
        <p:spPr>
          <a:xfrm>
            <a:off x="5781040" y="6018058"/>
            <a:ext cx="589280" cy="5892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24D1700-934C-2049-A51B-0B9F5FB5EBB6}"/>
              </a:ext>
            </a:extLst>
          </p:cNvPr>
          <p:cNvSpPr txBox="1"/>
          <p:nvPr/>
        </p:nvSpPr>
        <p:spPr>
          <a:xfrm>
            <a:off x="1104900" y="5481701"/>
            <a:ext cx="329057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Origin is 500,000 m west of the central meridian</a:t>
            </a:r>
          </a:p>
        </p:txBody>
      </p:sp>
      <p:cxnSp>
        <p:nvCxnSpPr>
          <p:cNvPr id="16" name="Straight Connector 15">
            <a:extLst>
              <a:ext uri="{FF2B5EF4-FFF2-40B4-BE49-F238E27FC236}">
                <a16:creationId xmlns:a16="http://schemas.microsoft.com/office/drawing/2014/main" id="{C556CA99-4823-874D-9CCC-ED827B3DB66E}"/>
              </a:ext>
            </a:extLst>
          </p:cNvPr>
          <p:cNvCxnSpPr>
            <a:endCxn id="14" idx="2"/>
          </p:cNvCxnSpPr>
          <p:nvPr/>
        </p:nvCxnSpPr>
        <p:spPr>
          <a:xfrm>
            <a:off x="4099560" y="6018058"/>
            <a:ext cx="1681480" cy="2946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065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1E652B-39F4-FD41-92C0-249116EE9CA4}"/>
              </a:ext>
            </a:extLst>
          </p:cNvPr>
          <p:cNvSpPr>
            <a:spLocks noGrp="1"/>
          </p:cNvSpPr>
          <p:nvPr>
            <p:ph type="title"/>
          </p:nvPr>
        </p:nvSpPr>
        <p:spPr>
          <a:xfrm>
            <a:off x="188890" y="457200"/>
            <a:ext cx="4583135" cy="1600200"/>
          </a:xfrm>
        </p:spPr>
        <p:txBody>
          <a:bodyPr/>
          <a:lstStyle/>
          <a:p>
            <a:r>
              <a:rPr lang="en-US" dirty="0"/>
              <a:t>Geodesy</a:t>
            </a:r>
          </a:p>
        </p:txBody>
      </p:sp>
      <p:pic>
        <p:nvPicPr>
          <p:cNvPr id="5" name="Content Placeholder 4" descr="A close up of a sign&#10;&#10;Description automatically generated">
            <a:extLst>
              <a:ext uri="{FF2B5EF4-FFF2-40B4-BE49-F238E27FC236}">
                <a16:creationId xmlns:a16="http://schemas.microsoft.com/office/drawing/2014/main" id="{CA4B22D4-5600-BA47-9399-BBE8797403DB}"/>
              </a:ext>
            </a:extLst>
          </p:cNvPr>
          <p:cNvPicPr>
            <a:picLocks noGrp="1" noChangeAspect="1"/>
          </p:cNvPicPr>
          <p:nvPr>
            <p:ph idx="1"/>
          </p:nvPr>
        </p:nvPicPr>
        <p:blipFill>
          <a:blip r:embed="rId2"/>
          <a:stretch>
            <a:fillRect/>
          </a:stretch>
        </p:blipFill>
        <p:spPr>
          <a:xfrm>
            <a:off x="4517142" y="592428"/>
            <a:ext cx="7485968" cy="5649787"/>
          </a:xfrm>
        </p:spPr>
      </p:pic>
      <p:sp>
        <p:nvSpPr>
          <p:cNvPr id="7" name="Text Placeholder 6">
            <a:extLst>
              <a:ext uri="{FF2B5EF4-FFF2-40B4-BE49-F238E27FC236}">
                <a16:creationId xmlns:a16="http://schemas.microsoft.com/office/drawing/2014/main" id="{F9E68287-B536-094B-8A0F-D4AFDC1539A3}"/>
              </a:ext>
            </a:extLst>
          </p:cNvPr>
          <p:cNvSpPr>
            <a:spLocks noGrp="1"/>
          </p:cNvSpPr>
          <p:nvPr>
            <p:ph type="body" sz="half" idx="2"/>
          </p:nvPr>
        </p:nvSpPr>
        <p:spPr>
          <a:xfrm>
            <a:off x="188891" y="2057400"/>
            <a:ext cx="4328252" cy="3811588"/>
          </a:xfrm>
        </p:spPr>
        <p:txBody>
          <a:bodyPr/>
          <a:lstStyle/>
          <a:p>
            <a:r>
              <a:rPr lang="en-US" i="1" dirty="0"/>
              <a:t>Geodesy is the science of accurately measuring and understanding three fundamental properties of the Earth: its geometric shape, its orientation in space, and its gravity field— as well as the </a:t>
            </a:r>
            <a:r>
              <a:rPr lang="en-US" b="1" i="1" dirty="0"/>
              <a:t>changes of these properties with time</a:t>
            </a:r>
            <a:r>
              <a:rPr lang="en-US" i="1" dirty="0"/>
              <a:t>.</a:t>
            </a:r>
          </a:p>
          <a:p>
            <a:pPr algn="r"/>
            <a:r>
              <a:rPr lang="en-US" i="1" dirty="0"/>
              <a:t>-</a:t>
            </a:r>
            <a:r>
              <a:rPr lang="en-US" i="1" dirty="0" err="1"/>
              <a:t>noaa.gov</a:t>
            </a:r>
            <a:endParaRPr lang="en-US" i="1" dirty="0"/>
          </a:p>
        </p:txBody>
      </p:sp>
    </p:spTree>
    <p:extLst>
      <p:ext uri="{BB962C8B-B14F-4D97-AF65-F5344CB8AC3E}">
        <p14:creationId xmlns:p14="http://schemas.microsoft.com/office/powerpoint/2010/main" val="1370359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91" y="1122218"/>
            <a:ext cx="5598622" cy="5598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265443" y="227595"/>
            <a:ext cx="10515600" cy="708026"/>
          </a:xfrm>
        </p:spPr>
        <p:txBody>
          <a:bodyPr/>
          <a:lstStyle/>
          <a:p>
            <a:r>
              <a:rPr lang="en-US" dirty="0"/>
              <a:t>Reference Frames for motions and tectonics</a:t>
            </a:r>
          </a:p>
        </p:txBody>
      </p:sp>
      <p:sp>
        <p:nvSpPr>
          <p:cNvPr id="3" name="Content Placeholder 2"/>
          <p:cNvSpPr>
            <a:spLocks noGrp="1"/>
          </p:cNvSpPr>
          <p:nvPr>
            <p:ph idx="1"/>
          </p:nvPr>
        </p:nvSpPr>
        <p:spPr>
          <a:xfrm>
            <a:off x="7342909" y="1073151"/>
            <a:ext cx="3221183" cy="5395913"/>
          </a:xfrm>
        </p:spPr>
        <p:txBody>
          <a:bodyPr/>
          <a:lstStyle/>
          <a:p>
            <a:pPr marL="0" indent="0">
              <a:buNone/>
            </a:pPr>
            <a:r>
              <a:rPr lang="en-US" sz="2600" dirty="0"/>
              <a:t>Plate tectonic motions are defined RELATIVE to a given </a:t>
            </a:r>
            <a:r>
              <a:rPr lang="en-US" sz="2600" b="1" u="sng" dirty="0"/>
              <a:t>reference frame</a:t>
            </a:r>
          </a:p>
          <a:p>
            <a:r>
              <a:rPr lang="en-US" sz="2600" dirty="0"/>
              <a:t>Velocities compared to </a:t>
            </a:r>
            <a:r>
              <a:rPr lang="en-US" sz="2600" u="sng" dirty="0"/>
              <a:t>International Terrestrial Reference Frame 2008</a:t>
            </a:r>
            <a:r>
              <a:rPr lang="en-US" sz="2600" dirty="0"/>
              <a:t> (</a:t>
            </a:r>
            <a:r>
              <a:rPr lang="en-US" sz="2600" u="sng" dirty="0"/>
              <a:t>IGS08</a:t>
            </a:r>
            <a:r>
              <a:rPr lang="en-US" sz="2600" dirty="0"/>
              <a:t> is GPS reference frame name)</a:t>
            </a:r>
            <a:endParaRPr lang="en-US" sz="2600" u="sng" dirty="0"/>
          </a:p>
          <a:p>
            <a:r>
              <a:rPr lang="en-US" sz="2600" dirty="0"/>
              <a:t>Hot spot constellation as “stable”</a:t>
            </a:r>
          </a:p>
        </p:txBody>
      </p:sp>
    </p:spTree>
    <p:extLst>
      <p:ext uri="{BB962C8B-B14F-4D97-AF65-F5344CB8AC3E}">
        <p14:creationId xmlns:p14="http://schemas.microsoft.com/office/powerpoint/2010/main" val="4274222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691" y="1122218"/>
            <a:ext cx="5598622" cy="5598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 name="Content Placeholder 2"/>
          <p:cNvSpPr>
            <a:spLocks noGrp="1"/>
          </p:cNvSpPr>
          <p:nvPr>
            <p:ph idx="1"/>
          </p:nvPr>
        </p:nvSpPr>
        <p:spPr>
          <a:xfrm>
            <a:off x="7342909" y="1073151"/>
            <a:ext cx="3221183" cy="5395913"/>
          </a:xfrm>
        </p:spPr>
        <p:txBody>
          <a:bodyPr/>
          <a:lstStyle/>
          <a:p>
            <a:pPr marL="0" indent="0">
              <a:buNone/>
            </a:pPr>
            <a:r>
              <a:rPr lang="en-US" sz="2600" dirty="0"/>
              <a:t>Plate tectonic motions are defined RELATIVE to a given </a:t>
            </a:r>
            <a:r>
              <a:rPr lang="en-US" sz="2600" b="1" u="sng" dirty="0"/>
              <a:t>reference frame</a:t>
            </a:r>
          </a:p>
          <a:p>
            <a:r>
              <a:rPr lang="en-US" sz="2600" dirty="0"/>
              <a:t>Velocities compared to stable North America (called NAM08 reference frame)</a:t>
            </a:r>
          </a:p>
          <a:p>
            <a:r>
              <a:rPr lang="en-US" sz="2600" dirty="0"/>
              <a:t>Eastern North America as “stable”</a:t>
            </a:r>
          </a:p>
        </p:txBody>
      </p:sp>
      <p:sp>
        <p:nvSpPr>
          <p:cNvPr id="7" name="Title 1">
            <a:extLst>
              <a:ext uri="{FF2B5EF4-FFF2-40B4-BE49-F238E27FC236}">
                <a16:creationId xmlns:a16="http://schemas.microsoft.com/office/drawing/2014/main" id="{E825934F-A9CF-0E43-9AD1-BF0E619508BB}"/>
              </a:ext>
            </a:extLst>
          </p:cNvPr>
          <p:cNvSpPr>
            <a:spLocks noGrp="1"/>
          </p:cNvSpPr>
          <p:nvPr>
            <p:ph type="title"/>
          </p:nvPr>
        </p:nvSpPr>
        <p:spPr>
          <a:xfrm>
            <a:off x="265443" y="227595"/>
            <a:ext cx="10515600" cy="708026"/>
          </a:xfrm>
        </p:spPr>
        <p:txBody>
          <a:bodyPr/>
          <a:lstStyle/>
          <a:p>
            <a:r>
              <a:rPr lang="en-US" dirty="0"/>
              <a:t>Reference Frames for motions and tectonics</a:t>
            </a:r>
          </a:p>
        </p:txBody>
      </p:sp>
    </p:spTree>
    <p:extLst>
      <p:ext uri="{BB962C8B-B14F-4D97-AF65-F5344CB8AC3E}">
        <p14:creationId xmlns:p14="http://schemas.microsoft.com/office/powerpoint/2010/main" val="4274456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9E6-FCCF-A341-9788-75ECEA949E6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21416110-C09B-4245-ABB2-173F355F4CF4}"/>
              </a:ext>
            </a:extLst>
          </p:cNvPr>
          <p:cNvSpPr>
            <a:spLocks noGrp="1"/>
          </p:cNvSpPr>
          <p:nvPr>
            <p:ph idx="1"/>
          </p:nvPr>
        </p:nvSpPr>
        <p:spPr/>
        <p:txBody>
          <a:bodyPr/>
          <a:lstStyle/>
          <a:p>
            <a:r>
              <a:rPr lang="en-US" dirty="0"/>
              <a:t>Geodetic coordinates systems are critical for mapping, topography, surveying, </a:t>
            </a:r>
            <a:r>
              <a:rPr lang="en-US" dirty="0" err="1"/>
              <a:t>etc</a:t>
            </a:r>
            <a:endParaRPr lang="en-US" dirty="0"/>
          </a:p>
          <a:p>
            <a:r>
              <a:rPr lang="en-US" dirty="0"/>
              <a:t>Require defining an origin point, units of distance, coordinates in 3D</a:t>
            </a:r>
          </a:p>
          <a:p>
            <a:r>
              <a:rPr lang="en-US" dirty="0"/>
              <a:t>Coordinate systems on Earth often use </a:t>
            </a:r>
            <a:r>
              <a:rPr lang="en-US" dirty="0" err="1"/>
              <a:t>lat</a:t>
            </a:r>
            <a:r>
              <a:rPr lang="en-US" dirty="0"/>
              <a:t>/</a:t>
            </a:r>
            <a:r>
              <a:rPr lang="en-US" dirty="0" err="1"/>
              <a:t>lon</a:t>
            </a:r>
            <a:r>
              <a:rPr lang="en-US" dirty="0"/>
              <a:t>/height, but other local or regional systems are also used</a:t>
            </a:r>
          </a:p>
          <a:p>
            <a:r>
              <a:rPr lang="en-US" dirty="0"/>
              <a:t>You must always know or specify your coordinate system when working with geospatial or geodetic data</a:t>
            </a:r>
          </a:p>
        </p:txBody>
      </p:sp>
    </p:spTree>
    <p:extLst>
      <p:ext uri="{BB962C8B-B14F-4D97-AF65-F5344CB8AC3E}">
        <p14:creationId xmlns:p14="http://schemas.microsoft.com/office/powerpoint/2010/main" val="117038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D8F0DD4F-BBCC-C141-96A6-B4C1BE95B194}"/>
              </a:ext>
            </a:extLst>
          </p:cNvPr>
          <p:cNvPicPr>
            <a:picLocks noGrp="1" noChangeAspect="1"/>
          </p:cNvPicPr>
          <p:nvPr>
            <p:ph sz="half" idx="1"/>
          </p:nvPr>
        </p:nvPicPr>
        <p:blipFill>
          <a:blip r:embed="rId2"/>
          <a:stretch>
            <a:fillRect/>
          </a:stretch>
        </p:blipFill>
        <p:spPr>
          <a:xfrm>
            <a:off x="342900" y="1389486"/>
            <a:ext cx="4362450" cy="4325791"/>
          </a:xfrm>
        </p:spPr>
      </p:pic>
      <p:pic>
        <p:nvPicPr>
          <p:cNvPr id="8" name="Content Placeholder 7" descr="A close up of a map&#10;&#10;Description automatically generated">
            <a:extLst>
              <a:ext uri="{FF2B5EF4-FFF2-40B4-BE49-F238E27FC236}">
                <a16:creationId xmlns:a16="http://schemas.microsoft.com/office/drawing/2014/main" id="{719CB6D8-BCA6-D447-B8B5-34D8EA9FF6FC}"/>
              </a:ext>
            </a:extLst>
          </p:cNvPr>
          <p:cNvPicPr>
            <a:picLocks noGrp="1" noChangeAspect="1"/>
          </p:cNvPicPr>
          <p:nvPr>
            <p:ph sz="half" idx="2"/>
          </p:nvPr>
        </p:nvPicPr>
        <p:blipFill>
          <a:blip r:embed="rId3"/>
          <a:stretch>
            <a:fillRect/>
          </a:stretch>
        </p:blipFill>
        <p:spPr>
          <a:xfrm>
            <a:off x="5213350" y="1389485"/>
            <a:ext cx="6338154" cy="4325790"/>
          </a:xfrm>
        </p:spPr>
      </p:pic>
      <p:sp>
        <p:nvSpPr>
          <p:cNvPr id="9" name="TextBox 8">
            <a:extLst>
              <a:ext uri="{FF2B5EF4-FFF2-40B4-BE49-F238E27FC236}">
                <a16:creationId xmlns:a16="http://schemas.microsoft.com/office/drawing/2014/main" id="{38A63947-8E33-984A-8741-4B72AE23FA6C}"/>
              </a:ext>
            </a:extLst>
          </p:cNvPr>
          <p:cNvSpPr txBox="1"/>
          <p:nvPr/>
        </p:nvSpPr>
        <p:spPr>
          <a:xfrm>
            <a:off x="342900" y="5823831"/>
            <a:ext cx="2952750" cy="307777"/>
          </a:xfrm>
          <a:prstGeom prst="rect">
            <a:avLst/>
          </a:prstGeom>
          <a:noFill/>
        </p:spPr>
        <p:txBody>
          <a:bodyPr wrap="square" rtlCol="0">
            <a:spAutoFit/>
          </a:bodyPr>
          <a:lstStyle/>
          <a:p>
            <a:r>
              <a:rPr lang="en-US" sz="1400" dirty="0" err="1"/>
              <a:t>Osmanoğlu</a:t>
            </a:r>
            <a:r>
              <a:rPr lang="en-US" sz="1400" dirty="0"/>
              <a:t> et al., 2016</a:t>
            </a:r>
          </a:p>
        </p:txBody>
      </p:sp>
      <p:sp>
        <p:nvSpPr>
          <p:cNvPr id="10" name="TextBox 9">
            <a:extLst>
              <a:ext uri="{FF2B5EF4-FFF2-40B4-BE49-F238E27FC236}">
                <a16:creationId xmlns:a16="http://schemas.microsoft.com/office/drawing/2014/main" id="{699E356E-ACB2-444F-A390-9928BD545DB0}"/>
              </a:ext>
            </a:extLst>
          </p:cNvPr>
          <p:cNvSpPr txBox="1"/>
          <p:nvPr/>
        </p:nvSpPr>
        <p:spPr>
          <a:xfrm>
            <a:off x="9680619" y="5823831"/>
            <a:ext cx="2511381" cy="307777"/>
          </a:xfrm>
          <a:prstGeom prst="rect">
            <a:avLst/>
          </a:prstGeom>
          <a:noFill/>
        </p:spPr>
        <p:txBody>
          <a:bodyPr wrap="square" rtlCol="0">
            <a:spAutoFit/>
          </a:bodyPr>
          <a:lstStyle/>
          <a:p>
            <a:r>
              <a:rPr lang="en-US" sz="1400" dirty="0"/>
              <a:t>https://</a:t>
            </a:r>
            <a:r>
              <a:rPr lang="en-US" sz="1400" dirty="0" err="1"/>
              <a:t>www.ga.gov.au</a:t>
            </a:r>
            <a:r>
              <a:rPr lang="en-US" sz="1400" dirty="0"/>
              <a:t>/</a:t>
            </a:r>
          </a:p>
        </p:txBody>
      </p:sp>
      <p:sp>
        <p:nvSpPr>
          <p:cNvPr id="11" name="Rectangle 10">
            <a:extLst>
              <a:ext uri="{FF2B5EF4-FFF2-40B4-BE49-F238E27FC236}">
                <a16:creationId xmlns:a16="http://schemas.microsoft.com/office/drawing/2014/main" id="{BDAD1C37-3576-274B-90BF-C585BE15C9CD}"/>
              </a:ext>
            </a:extLst>
          </p:cNvPr>
          <p:cNvSpPr/>
          <p:nvPr/>
        </p:nvSpPr>
        <p:spPr>
          <a:xfrm>
            <a:off x="252451" y="155036"/>
            <a:ext cx="8259825" cy="461665"/>
          </a:xfrm>
          <a:prstGeom prst="rect">
            <a:avLst/>
          </a:prstGeom>
        </p:spPr>
        <p:txBody>
          <a:bodyPr wrap="none">
            <a:spAutoFit/>
          </a:bodyPr>
          <a:lstStyle/>
          <a:p>
            <a:r>
              <a:rPr lang="en-US" sz="2400" b="1" u="sng" dirty="0"/>
              <a:t>InSAR: Interferometric SAR from differencing two phase images</a:t>
            </a:r>
          </a:p>
        </p:txBody>
      </p:sp>
    </p:spTree>
    <p:extLst>
      <p:ext uri="{BB962C8B-B14F-4D97-AF65-F5344CB8AC3E}">
        <p14:creationId xmlns:p14="http://schemas.microsoft.com/office/powerpoint/2010/main" val="237283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31F58C-C1A3-0546-BFE2-429E8318C88B}"/>
              </a:ext>
            </a:extLst>
          </p:cNvPr>
          <p:cNvPicPr>
            <a:picLocks noChangeAspect="1"/>
          </p:cNvPicPr>
          <p:nvPr/>
        </p:nvPicPr>
        <p:blipFill>
          <a:blip r:embed="rId2"/>
          <a:stretch>
            <a:fillRect/>
          </a:stretch>
        </p:blipFill>
        <p:spPr>
          <a:xfrm>
            <a:off x="3606984" y="1033275"/>
            <a:ext cx="4264685" cy="2581257"/>
          </a:xfrm>
          <a:prstGeom prst="rect">
            <a:avLst/>
          </a:prstGeom>
        </p:spPr>
      </p:pic>
      <p:pic>
        <p:nvPicPr>
          <p:cNvPr id="17" name="Picture 16">
            <a:extLst>
              <a:ext uri="{FF2B5EF4-FFF2-40B4-BE49-F238E27FC236}">
                <a16:creationId xmlns:a16="http://schemas.microsoft.com/office/drawing/2014/main" id="{EACAEAFB-E543-264D-AE9F-21FB02BD567B}"/>
              </a:ext>
            </a:extLst>
          </p:cNvPr>
          <p:cNvPicPr>
            <a:picLocks noChangeAspect="1"/>
          </p:cNvPicPr>
          <p:nvPr/>
        </p:nvPicPr>
        <p:blipFill>
          <a:blip r:embed="rId3"/>
          <a:stretch>
            <a:fillRect/>
          </a:stretch>
        </p:blipFill>
        <p:spPr>
          <a:xfrm>
            <a:off x="3288233" y="497771"/>
            <a:ext cx="3166390" cy="1364068"/>
          </a:xfrm>
          <a:prstGeom prst="rect">
            <a:avLst/>
          </a:prstGeom>
        </p:spPr>
      </p:pic>
      <p:pic>
        <p:nvPicPr>
          <p:cNvPr id="6" name="Picture 5" descr="A close up of a map&#10;&#10;Description automatically generated">
            <a:extLst>
              <a:ext uri="{FF2B5EF4-FFF2-40B4-BE49-F238E27FC236}">
                <a16:creationId xmlns:a16="http://schemas.microsoft.com/office/drawing/2014/main" id="{EB6AC0A1-5EA6-254E-899C-0C9560DC51D8}"/>
              </a:ext>
            </a:extLst>
          </p:cNvPr>
          <p:cNvPicPr>
            <a:picLocks noChangeAspect="1"/>
          </p:cNvPicPr>
          <p:nvPr/>
        </p:nvPicPr>
        <p:blipFill>
          <a:blip r:embed="rId4"/>
          <a:stretch>
            <a:fillRect/>
          </a:stretch>
        </p:blipFill>
        <p:spPr>
          <a:xfrm>
            <a:off x="150969" y="122976"/>
            <a:ext cx="2978597" cy="3062501"/>
          </a:xfrm>
          <a:prstGeom prst="rect">
            <a:avLst/>
          </a:prstGeom>
        </p:spPr>
      </p:pic>
      <p:sp>
        <p:nvSpPr>
          <p:cNvPr id="7" name="TextBox 6">
            <a:extLst>
              <a:ext uri="{FF2B5EF4-FFF2-40B4-BE49-F238E27FC236}">
                <a16:creationId xmlns:a16="http://schemas.microsoft.com/office/drawing/2014/main" id="{79B57766-D401-854C-8EE3-331440A48003}"/>
              </a:ext>
            </a:extLst>
          </p:cNvPr>
          <p:cNvSpPr txBox="1"/>
          <p:nvPr/>
        </p:nvSpPr>
        <p:spPr>
          <a:xfrm>
            <a:off x="0" y="3185477"/>
            <a:ext cx="3541690" cy="523220"/>
          </a:xfrm>
          <a:prstGeom prst="rect">
            <a:avLst/>
          </a:prstGeom>
          <a:noFill/>
        </p:spPr>
        <p:txBody>
          <a:bodyPr wrap="square" rtlCol="0">
            <a:spAutoFit/>
          </a:bodyPr>
          <a:lstStyle/>
          <a:p>
            <a:pPr algn="ctr"/>
            <a:r>
              <a:rPr lang="en-US" sz="1400" dirty="0"/>
              <a:t>Interferogram spanning the 17 August Izmit (Turkey) earthquake. (NASA/JPL-Caltech)</a:t>
            </a:r>
          </a:p>
        </p:txBody>
      </p:sp>
      <p:pic>
        <p:nvPicPr>
          <p:cNvPr id="9" name="Picture 8" descr="A picture containing food, sitting, cake, front&#10;&#10;Description automatically generated">
            <a:extLst>
              <a:ext uri="{FF2B5EF4-FFF2-40B4-BE49-F238E27FC236}">
                <a16:creationId xmlns:a16="http://schemas.microsoft.com/office/drawing/2014/main" id="{34FAB53C-6977-9049-B633-9F60264131E6}"/>
              </a:ext>
            </a:extLst>
          </p:cNvPr>
          <p:cNvPicPr>
            <a:picLocks noChangeAspect="1"/>
          </p:cNvPicPr>
          <p:nvPr/>
        </p:nvPicPr>
        <p:blipFill>
          <a:blip r:embed="rId5"/>
          <a:stretch>
            <a:fillRect/>
          </a:stretch>
        </p:blipFill>
        <p:spPr>
          <a:xfrm>
            <a:off x="7811120" y="3429000"/>
            <a:ext cx="4099328" cy="2600404"/>
          </a:xfrm>
          <a:prstGeom prst="rect">
            <a:avLst/>
          </a:prstGeom>
        </p:spPr>
      </p:pic>
      <p:sp>
        <p:nvSpPr>
          <p:cNvPr id="10" name="TextBox 9">
            <a:extLst>
              <a:ext uri="{FF2B5EF4-FFF2-40B4-BE49-F238E27FC236}">
                <a16:creationId xmlns:a16="http://schemas.microsoft.com/office/drawing/2014/main" id="{FEA0AFAA-5E59-CD49-8F49-CAA7CB4CA286}"/>
              </a:ext>
            </a:extLst>
          </p:cNvPr>
          <p:cNvSpPr txBox="1"/>
          <p:nvPr/>
        </p:nvSpPr>
        <p:spPr>
          <a:xfrm>
            <a:off x="8172450" y="6030532"/>
            <a:ext cx="3863841" cy="523220"/>
          </a:xfrm>
          <a:prstGeom prst="rect">
            <a:avLst/>
          </a:prstGeom>
          <a:noFill/>
        </p:spPr>
        <p:txBody>
          <a:bodyPr wrap="square" rtlCol="0">
            <a:spAutoFit/>
          </a:bodyPr>
          <a:lstStyle/>
          <a:p>
            <a:r>
              <a:rPr lang="en-US" sz="1400" dirty="0"/>
              <a:t>Ground-based </a:t>
            </a:r>
            <a:r>
              <a:rPr lang="en-US" sz="1400" dirty="0" err="1"/>
              <a:t>InSAR</a:t>
            </a:r>
            <a:r>
              <a:rPr lang="en-US" sz="1400" dirty="0"/>
              <a:t> for landslide monitoring. John </a:t>
            </a:r>
            <a:r>
              <a:rPr lang="en-US" sz="1400" dirty="0" err="1"/>
              <a:t>Catsoulis</a:t>
            </a:r>
            <a:r>
              <a:rPr lang="en-US" sz="1400" dirty="0"/>
              <a:t>, </a:t>
            </a:r>
            <a:r>
              <a:rPr lang="en-US" sz="1400" dirty="0" err="1"/>
              <a:t>GroundProbe</a:t>
            </a:r>
            <a:r>
              <a:rPr lang="en-US" sz="1400" dirty="0"/>
              <a:t> Pty Ltd</a:t>
            </a:r>
          </a:p>
        </p:txBody>
      </p:sp>
      <p:pic>
        <p:nvPicPr>
          <p:cNvPr id="12" name="Picture 11" descr="A close up of a green field with a mountain in the background&#10;&#10;Description automatically generated">
            <a:extLst>
              <a:ext uri="{FF2B5EF4-FFF2-40B4-BE49-F238E27FC236}">
                <a16:creationId xmlns:a16="http://schemas.microsoft.com/office/drawing/2014/main" id="{BAE7FF22-9522-B54D-9EE7-46D6F062BCD5}"/>
              </a:ext>
            </a:extLst>
          </p:cNvPr>
          <p:cNvPicPr>
            <a:picLocks noChangeAspect="1"/>
          </p:cNvPicPr>
          <p:nvPr/>
        </p:nvPicPr>
        <p:blipFill>
          <a:blip r:embed="rId6"/>
          <a:stretch>
            <a:fillRect/>
          </a:stretch>
        </p:blipFill>
        <p:spPr>
          <a:xfrm>
            <a:off x="681641" y="4055872"/>
            <a:ext cx="4895850" cy="2192106"/>
          </a:xfrm>
          <a:prstGeom prst="rect">
            <a:avLst/>
          </a:prstGeom>
        </p:spPr>
      </p:pic>
      <p:sp>
        <p:nvSpPr>
          <p:cNvPr id="13" name="TextBox 12">
            <a:extLst>
              <a:ext uri="{FF2B5EF4-FFF2-40B4-BE49-F238E27FC236}">
                <a16:creationId xmlns:a16="http://schemas.microsoft.com/office/drawing/2014/main" id="{7AAC5136-5515-324B-A143-757151ECDF41}"/>
              </a:ext>
            </a:extLst>
          </p:cNvPr>
          <p:cNvSpPr txBox="1"/>
          <p:nvPr/>
        </p:nvSpPr>
        <p:spPr>
          <a:xfrm>
            <a:off x="723900" y="6292142"/>
            <a:ext cx="4933950" cy="646331"/>
          </a:xfrm>
          <a:prstGeom prst="rect">
            <a:avLst/>
          </a:prstGeom>
          <a:noFill/>
        </p:spPr>
        <p:txBody>
          <a:bodyPr wrap="square" rtlCol="0">
            <a:spAutoFit/>
          </a:bodyPr>
          <a:lstStyle/>
          <a:p>
            <a:r>
              <a:rPr lang="en-US" dirty="0"/>
              <a:t>Kamchatka Peninsula, Landsat data draped over SRTM digital elevation model (NASA/JPL-Caltech)</a:t>
            </a:r>
          </a:p>
        </p:txBody>
      </p:sp>
      <p:sp>
        <p:nvSpPr>
          <p:cNvPr id="18" name="TextBox 17">
            <a:extLst>
              <a:ext uri="{FF2B5EF4-FFF2-40B4-BE49-F238E27FC236}">
                <a16:creationId xmlns:a16="http://schemas.microsoft.com/office/drawing/2014/main" id="{32C67DA3-8372-A24D-84A7-430FD76371FD}"/>
              </a:ext>
            </a:extLst>
          </p:cNvPr>
          <p:cNvSpPr txBox="1"/>
          <p:nvPr/>
        </p:nvSpPr>
        <p:spPr>
          <a:xfrm>
            <a:off x="8667838" y="2472745"/>
            <a:ext cx="3368453" cy="307777"/>
          </a:xfrm>
          <a:prstGeom prst="rect">
            <a:avLst/>
          </a:prstGeom>
          <a:noFill/>
        </p:spPr>
        <p:txBody>
          <a:bodyPr wrap="square" rtlCol="0">
            <a:spAutoFit/>
          </a:bodyPr>
          <a:lstStyle/>
          <a:p>
            <a:r>
              <a:rPr lang="en-US" sz="1400" dirty="0">
                <a:hlinkClick r:id="rId7">
                  <a:extLst>
                    <a:ext uri="{A12FA001-AC4F-418D-AE19-62706E023703}">
                      <ahyp:hlinkClr xmlns:ahyp="http://schemas.microsoft.com/office/drawing/2018/hyperlinkcolor" val="tx"/>
                    </a:ext>
                  </a:extLst>
                </a:hlinkClick>
              </a:rPr>
              <a:t>https://volcanoes.usgs.gov/vhp/insar.html</a:t>
            </a:r>
            <a:endParaRPr lang="en-US" sz="1400" dirty="0"/>
          </a:p>
        </p:txBody>
      </p:sp>
      <p:pic>
        <p:nvPicPr>
          <p:cNvPr id="20" name="Picture 19" descr="A picture containing colorful, kite, colored, man&#10;&#10;Description automatically generated">
            <a:extLst>
              <a:ext uri="{FF2B5EF4-FFF2-40B4-BE49-F238E27FC236}">
                <a16:creationId xmlns:a16="http://schemas.microsoft.com/office/drawing/2014/main" id="{FA8DD7F2-0975-FA4B-B689-27B3E79131FC}"/>
              </a:ext>
            </a:extLst>
          </p:cNvPr>
          <p:cNvPicPr>
            <a:picLocks noChangeAspect="1"/>
          </p:cNvPicPr>
          <p:nvPr/>
        </p:nvPicPr>
        <p:blipFill>
          <a:blip r:embed="rId8"/>
          <a:stretch>
            <a:fillRect/>
          </a:stretch>
        </p:blipFill>
        <p:spPr>
          <a:xfrm>
            <a:off x="8667838" y="341393"/>
            <a:ext cx="2978598" cy="2131352"/>
          </a:xfrm>
          <a:prstGeom prst="rect">
            <a:avLst/>
          </a:prstGeom>
        </p:spPr>
      </p:pic>
    </p:spTree>
    <p:extLst>
      <p:ext uri="{BB962C8B-B14F-4D97-AF65-F5344CB8AC3E}">
        <p14:creationId xmlns:p14="http://schemas.microsoft.com/office/powerpoint/2010/main" val="38688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4" name="Picture 3">
            <a:extLst>
              <a:ext uri="{FF2B5EF4-FFF2-40B4-BE49-F238E27FC236}">
                <a16:creationId xmlns:a16="http://schemas.microsoft.com/office/drawing/2014/main" id="{DA68ED22-94F5-144A-A858-6F9B72A0F0E2}"/>
              </a:ext>
            </a:extLst>
          </p:cNvPr>
          <p:cNvPicPr>
            <a:picLocks noChangeAspect="1"/>
          </p:cNvPicPr>
          <p:nvPr/>
        </p:nvPicPr>
        <p:blipFill>
          <a:blip r:embed="rId3"/>
          <a:stretch>
            <a:fillRect/>
          </a:stretch>
        </p:blipFill>
        <p:spPr>
          <a:xfrm>
            <a:off x="6174571" y="170219"/>
            <a:ext cx="6017429" cy="3225756"/>
          </a:xfrm>
          <a:prstGeom prst="rect">
            <a:avLst/>
          </a:prstGeom>
        </p:spPr>
      </p:pic>
      <p:pic>
        <p:nvPicPr>
          <p:cNvPr id="599" name="Google Shape;599;p94"/>
          <p:cNvPicPr preferRelativeResize="0"/>
          <p:nvPr/>
        </p:nvPicPr>
        <p:blipFill rotWithShape="1">
          <a:blip r:embed="rId4">
            <a:alphaModFix/>
          </a:blip>
          <a:srcRect t="34753" r="-1" b="5604"/>
          <a:stretch/>
        </p:blipFill>
        <p:spPr>
          <a:xfrm>
            <a:off x="2962102" y="2703840"/>
            <a:ext cx="9150876" cy="4093262"/>
          </a:xfrm>
          <a:custGeom>
            <a:avLst/>
            <a:gdLst/>
            <a:ahLst/>
            <a:cxnLst/>
            <a:rect l="l" t="t" r="r" b="b"/>
            <a:pathLst>
              <a:path w="12201168" h="4093262" extrusionOk="0">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a:noFill/>
          <a:ln>
            <a:noFill/>
          </a:ln>
        </p:spPr>
      </p:pic>
      <p:pic>
        <p:nvPicPr>
          <p:cNvPr id="600" name="Google Shape;600;p94"/>
          <p:cNvPicPr preferRelativeResize="0"/>
          <p:nvPr/>
        </p:nvPicPr>
        <p:blipFill rotWithShape="1">
          <a:blip r:embed="rId5">
            <a:alphaModFix/>
          </a:blip>
          <a:srcRect/>
          <a:stretch/>
        </p:blipFill>
        <p:spPr>
          <a:xfrm>
            <a:off x="185035" y="4209198"/>
            <a:ext cx="2464929" cy="2408588"/>
          </a:xfrm>
          <a:prstGeom prst="rect">
            <a:avLst/>
          </a:prstGeom>
          <a:noFill/>
          <a:ln>
            <a:noFill/>
          </a:ln>
        </p:spPr>
      </p:pic>
      <p:sp>
        <p:nvSpPr>
          <p:cNvPr id="601" name="Google Shape;601;p94"/>
          <p:cNvSpPr/>
          <p:nvPr/>
        </p:nvSpPr>
        <p:spPr>
          <a:xfrm>
            <a:off x="616638" y="6550880"/>
            <a:ext cx="1935145" cy="246221"/>
          </a:xfrm>
          <a:prstGeom prst="rect">
            <a:avLst/>
          </a:prstGeom>
          <a:noFill/>
          <a:ln>
            <a:noFill/>
          </a:ln>
        </p:spPr>
        <p:txBody>
          <a:bodyPr spcFirstLastPara="1" wrap="square" lIns="91425" tIns="45700" rIns="91425" bIns="45700" anchor="t" anchorCtr="0">
            <a:noAutofit/>
          </a:bodyPr>
          <a:lstStyle/>
          <a:p>
            <a:r>
              <a:rPr lang="en" sz="1000" dirty="0">
                <a:solidFill>
                  <a:schemeClr val="lt1"/>
                </a:solidFill>
                <a:latin typeface="Arial"/>
                <a:ea typeface="Arial"/>
                <a:cs typeface="Arial"/>
                <a:sym typeface="Arial"/>
              </a:rPr>
              <a:t>Source: Cummings et al., 2019</a:t>
            </a:r>
            <a:endParaRPr sz="1000" dirty="0">
              <a:solidFill>
                <a:schemeClr val="lt1"/>
              </a:solidFill>
              <a:latin typeface="Calibri"/>
              <a:ea typeface="Calibri"/>
              <a:cs typeface="Calibri"/>
              <a:sym typeface="Calibri"/>
            </a:endParaRPr>
          </a:p>
        </p:txBody>
      </p:sp>
      <p:sp>
        <p:nvSpPr>
          <p:cNvPr id="602" name="Google Shape;602;p94"/>
          <p:cNvSpPr/>
          <p:nvPr/>
        </p:nvSpPr>
        <p:spPr>
          <a:xfrm>
            <a:off x="4613925" y="6583245"/>
            <a:ext cx="2367956" cy="215444"/>
          </a:xfrm>
          <a:prstGeom prst="rect">
            <a:avLst/>
          </a:prstGeom>
          <a:noFill/>
          <a:ln>
            <a:noFill/>
          </a:ln>
        </p:spPr>
        <p:txBody>
          <a:bodyPr spcFirstLastPara="1" wrap="square" lIns="91425" tIns="45700" rIns="91425" bIns="45700" anchor="t" anchorCtr="0">
            <a:noAutofit/>
          </a:bodyPr>
          <a:lstStyle/>
          <a:p>
            <a:r>
              <a:rPr lang="en" sz="800">
                <a:solidFill>
                  <a:schemeClr val="lt1"/>
                </a:solidFill>
                <a:latin typeface="Arial"/>
                <a:ea typeface="Arial"/>
                <a:cs typeface="Arial"/>
                <a:sym typeface="Arial"/>
              </a:rPr>
              <a:t>Source: https://serc.carleton.edu/getsi/geodesy</a:t>
            </a:r>
            <a:endParaRPr sz="800">
              <a:solidFill>
                <a:schemeClr val="lt1"/>
              </a:solidFill>
              <a:latin typeface="Calibri"/>
              <a:ea typeface="Calibri"/>
              <a:cs typeface="Calibri"/>
              <a:sym typeface="Calibri"/>
            </a:endParaRPr>
          </a:p>
        </p:txBody>
      </p:sp>
      <p:sp>
        <p:nvSpPr>
          <p:cNvPr id="10" name="Google Shape;598;p94">
            <a:extLst>
              <a:ext uri="{FF2B5EF4-FFF2-40B4-BE49-F238E27FC236}">
                <a16:creationId xmlns:a16="http://schemas.microsoft.com/office/drawing/2014/main" id="{D18B8D52-0993-1E4A-91D4-1B76AFC58732}"/>
              </a:ext>
            </a:extLst>
          </p:cNvPr>
          <p:cNvSpPr txBox="1">
            <a:spLocks/>
          </p:cNvSpPr>
          <p:nvPr/>
        </p:nvSpPr>
        <p:spPr>
          <a:xfrm>
            <a:off x="185035" y="59311"/>
            <a:ext cx="6552554" cy="9952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ts val="2800"/>
              <a:buNone/>
            </a:pPr>
            <a:r>
              <a:rPr lang="en-US" b="1" dirty="0"/>
              <a:t>Global Navigation Satellite Systems (GNSS)</a:t>
            </a:r>
          </a:p>
        </p:txBody>
      </p:sp>
      <p:pic>
        <p:nvPicPr>
          <p:cNvPr id="6" name="Picture 5">
            <a:extLst>
              <a:ext uri="{FF2B5EF4-FFF2-40B4-BE49-F238E27FC236}">
                <a16:creationId xmlns:a16="http://schemas.microsoft.com/office/drawing/2014/main" id="{DCEEE340-184C-364A-8EA3-2985BA4B11FA}"/>
              </a:ext>
            </a:extLst>
          </p:cNvPr>
          <p:cNvPicPr>
            <a:picLocks noChangeAspect="1"/>
          </p:cNvPicPr>
          <p:nvPr/>
        </p:nvPicPr>
        <p:blipFill>
          <a:blip r:embed="rId6"/>
          <a:stretch>
            <a:fillRect/>
          </a:stretch>
        </p:blipFill>
        <p:spPr>
          <a:xfrm>
            <a:off x="601329" y="1277945"/>
            <a:ext cx="1950454" cy="2408588"/>
          </a:xfrm>
          <a:prstGeom prst="rect">
            <a:avLst/>
          </a:prstGeom>
        </p:spPr>
      </p:pic>
    </p:spTree>
    <p:extLst>
      <p:ext uri="{BB962C8B-B14F-4D97-AF65-F5344CB8AC3E}">
        <p14:creationId xmlns:p14="http://schemas.microsoft.com/office/powerpoint/2010/main" val="3778778906"/>
      </p:ext>
    </p:extLst>
  </p:cSld>
  <p:clrMapOvr>
    <a:masterClrMapping/>
  </p:clrMapOvr>
  <mc:AlternateContent xmlns:mc="http://schemas.openxmlformats.org/markup-compatibility/2006" xmlns:p14="http://schemas.microsoft.com/office/powerpoint/2010/main">
    <mc:Choice Requires="p14">
      <p:transition p14:dur="0" advClick="0" advTm="44549"/>
    </mc:Choice>
    <mc:Fallback xmlns="">
      <p:transition advClick="0" advTm="4454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149D1-2D5A-CD4C-94BF-B996B834BE95}"/>
              </a:ext>
            </a:extLst>
          </p:cNvPr>
          <p:cNvSpPr>
            <a:spLocks noGrp="1"/>
          </p:cNvSpPr>
          <p:nvPr>
            <p:ph type="title"/>
          </p:nvPr>
        </p:nvSpPr>
        <p:spPr/>
        <p:txBody>
          <a:bodyPr/>
          <a:lstStyle/>
          <a:p>
            <a:r>
              <a:rPr lang="en-US" b="1" dirty="0">
                <a:effectLst/>
              </a:rPr>
              <a:t>Geodetic Datums</a:t>
            </a:r>
            <a:r>
              <a:rPr lang="en-US" dirty="0">
                <a:effectLst/>
              </a:rPr>
              <a:t> are reference frames for coordinate systems</a:t>
            </a:r>
            <a:endParaRPr lang="en-US" dirty="0"/>
          </a:p>
        </p:txBody>
      </p:sp>
      <p:pic>
        <p:nvPicPr>
          <p:cNvPr id="6" name="Picture Placeholder 5">
            <a:extLst>
              <a:ext uri="{FF2B5EF4-FFF2-40B4-BE49-F238E27FC236}">
                <a16:creationId xmlns:a16="http://schemas.microsoft.com/office/drawing/2014/main" id="{BC1CFB2A-EE31-5946-8210-458DBCDDA146}"/>
              </a:ext>
            </a:extLst>
          </p:cNvPr>
          <p:cNvPicPr>
            <a:picLocks noGrp="1" noChangeAspect="1"/>
          </p:cNvPicPr>
          <p:nvPr>
            <p:ph type="pic" idx="1"/>
          </p:nvPr>
        </p:nvPicPr>
        <p:blipFill>
          <a:blip r:embed="rId2"/>
          <a:srcRect l="6643" r="6643"/>
          <a:stretch>
            <a:fillRect/>
          </a:stretch>
        </p:blipFill>
        <p:spPr/>
      </p:pic>
      <p:sp>
        <p:nvSpPr>
          <p:cNvPr id="4" name="Text Placeholder 3">
            <a:extLst>
              <a:ext uri="{FF2B5EF4-FFF2-40B4-BE49-F238E27FC236}">
                <a16:creationId xmlns:a16="http://schemas.microsoft.com/office/drawing/2014/main" id="{B0ECAEFE-C123-F24B-A165-4B5286375861}"/>
              </a:ext>
            </a:extLst>
          </p:cNvPr>
          <p:cNvSpPr>
            <a:spLocks noGrp="1"/>
          </p:cNvSpPr>
          <p:nvPr>
            <p:ph type="body" sz="half" idx="2"/>
          </p:nvPr>
        </p:nvSpPr>
        <p:spPr/>
        <p:txBody>
          <a:bodyPr>
            <a:normAutofit lnSpcReduction="10000"/>
          </a:bodyPr>
          <a:lstStyle/>
          <a:p>
            <a:r>
              <a:rPr lang="en-US" sz="2000" i="1" dirty="0"/>
              <a:t>A geodetic datum is an abstract coordinate system with a reference surface (such as sea level) that serves to provide known locations to begin surveys and create maps. In this way, datums act similar to starting points when you give someone directions. For instance, when you want to tell someone how to get to your house, you give them a starting point that they know, like a crossroads or a building address.</a:t>
            </a:r>
          </a:p>
          <a:p>
            <a:pPr algn="r"/>
            <a:endParaRPr lang="en-US" sz="1200" dirty="0"/>
          </a:p>
          <a:p>
            <a:pPr algn="r"/>
            <a:r>
              <a:rPr lang="en-US" sz="1200" dirty="0"/>
              <a:t>—https://</a:t>
            </a:r>
            <a:r>
              <a:rPr lang="en-US" sz="1200" dirty="0" err="1"/>
              <a:t>oceanservice.noaa.gov</a:t>
            </a:r>
            <a:r>
              <a:rPr lang="en-US" sz="1200" dirty="0"/>
              <a:t>/facts/</a:t>
            </a:r>
            <a:r>
              <a:rPr lang="en-US" sz="1200" dirty="0" err="1"/>
              <a:t>datum.html</a:t>
            </a:r>
            <a:r>
              <a:rPr lang="en-US" sz="1200" dirty="0"/>
              <a:t>: What is a Datum?</a:t>
            </a:r>
            <a:endParaRPr lang="en-US" sz="1200" i="1" dirty="0"/>
          </a:p>
          <a:p>
            <a:endParaRPr lang="en-US" dirty="0"/>
          </a:p>
        </p:txBody>
      </p:sp>
    </p:spTree>
    <p:extLst>
      <p:ext uri="{BB962C8B-B14F-4D97-AF65-F5344CB8AC3E}">
        <p14:creationId xmlns:p14="http://schemas.microsoft.com/office/powerpoint/2010/main" val="37729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29F9-C641-E248-A52C-652E80CE5700}"/>
              </a:ext>
            </a:extLst>
          </p:cNvPr>
          <p:cNvSpPr>
            <a:spLocks noGrp="1"/>
          </p:cNvSpPr>
          <p:nvPr>
            <p:ph type="title"/>
          </p:nvPr>
        </p:nvSpPr>
        <p:spPr>
          <a:xfrm>
            <a:off x="140242" y="179397"/>
            <a:ext cx="10515600" cy="925453"/>
          </a:xfrm>
        </p:spPr>
        <p:txBody>
          <a:bodyPr/>
          <a:lstStyle/>
          <a:p>
            <a:r>
              <a:rPr lang="en-US" dirty="0"/>
              <a:t>Location, Location, Location…</a:t>
            </a:r>
          </a:p>
        </p:txBody>
      </p:sp>
      <p:sp>
        <p:nvSpPr>
          <p:cNvPr id="9" name="TextBox 8">
            <a:extLst>
              <a:ext uri="{FF2B5EF4-FFF2-40B4-BE49-F238E27FC236}">
                <a16:creationId xmlns:a16="http://schemas.microsoft.com/office/drawing/2014/main" id="{029BA974-4568-FA45-A771-2A97E09E2129}"/>
              </a:ext>
            </a:extLst>
          </p:cNvPr>
          <p:cNvSpPr txBox="1"/>
          <p:nvPr/>
        </p:nvSpPr>
        <p:spPr>
          <a:xfrm>
            <a:off x="8436634" y="4910614"/>
            <a:ext cx="39878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Modern map (blue) superimposed on with Herman Moll’s 1719 World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By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Kognos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 Own work, CC BY-SA 4.0,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index.php?curid</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=91739237</a:t>
            </a:r>
          </a:p>
        </p:txBody>
      </p:sp>
      <p:sp>
        <p:nvSpPr>
          <p:cNvPr id="14" name="TextBox 13">
            <a:extLst>
              <a:ext uri="{FF2B5EF4-FFF2-40B4-BE49-F238E27FC236}">
                <a16:creationId xmlns:a16="http://schemas.microsoft.com/office/drawing/2014/main" id="{B857F459-371F-FC45-8168-07826AACF37E}"/>
              </a:ext>
            </a:extLst>
          </p:cNvPr>
          <p:cNvSpPr txBox="1"/>
          <p:nvPr/>
        </p:nvSpPr>
        <p:spPr>
          <a:xfrm>
            <a:off x="140242" y="6215876"/>
            <a:ext cx="46929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By Duff06 - Own work, CC0,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index.php?curid</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=35793011</a:t>
            </a:r>
          </a:p>
        </p:txBody>
      </p:sp>
      <p:sp>
        <p:nvSpPr>
          <p:cNvPr id="16" name="TextBox 15">
            <a:extLst>
              <a:ext uri="{FF2B5EF4-FFF2-40B4-BE49-F238E27FC236}">
                <a16:creationId xmlns:a16="http://schemas.microsoft.com/office/drawing/2014/main" id="{7C230CA9-B7DB-4643-BEB2-648D1727870C}"/>
              </a:ext>
            </a:extLst>
          </p:cNvPr>
          <p:cNvSpPr txBox="1"/>
          <p:nvPr/>
        </p:nvSpPr>
        <p:spPr>
          <a:xfrm>
            <a:off x="140242" y="1185803"/>
            <a:ext cx="8296392"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do we know where we 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Before 50 years ago, it could be quite complicated and labor-intensive to determine one’s precise location, especially in the absence of landmarks. </a:t>
            </a:r>
          </a:p>
        </p:txBody>
      </p:sp>
      <p:pic>
        <p:nvPicPr>
          <p:cNvPr id="20" name="Picture 19">
            <a:extLst>
              <a:ext uri="{FF2B5EF4-FFF2-40B4-BE49-F238E27FC236}">
                <a16:creationId xmlns:a16="http://schemas.microsoft.com/office/drawing/2014/main" id="{C803B48B-8B32-4C4A-B9F0-40281C8C1EEF}"/>
              </a:ext>
            </a:extLst>
          </p:cNvPr>
          <p:cNvPicPr>
            <a:picLocks noChangeAspect="1"/>
          </p:cNvPicPr>
          <p:nvPr/>
        </p:nvPicPr>
        <p:blipFill>
          <a:blip r:embed="rId2"/>
          <a:stretch>
            <a:fillRect/>
          </a:stretch>
        </p:blipFill>
        <p:spPr>
          <a:xfrm>
            <a:off x="8194677" y="150461"/>
            <a:ext cx="3859635" cy="4834615"/>
          </a:xfrm>
          <a:prstGeom prst="rect">
            <a:avLst/>
          </a:prstGeom>
        </p:spPr>
      </p:pic>
      <p:pic>
        <p:nvPicPr>
          <p:cNvPr id="22" name="Graphic 21">
            <a:extLst>
              <a:ext uri="{FF2B5EF4-FFF2-40B4-BE49-F238E27FC236}">
                <a16:creationId xmlns:a16="http://schemas.microsoft.com/office/drawing/2014/main" id="{2D85847F-C2F8-FF42-A572-E6D1F0E48C5B}"/>
              </a:ext>
            </a:extLst>
          </p:cNvPr>
          <p:cNvPicPr>
            <a:picLocks noChangeAspect="1"/>
          </p:cNvPicPr>
          <p:nvPr/>
        </p:nvPicPr>
        <p:blipFill>
          <a:blip r:embed="rId3"/>
          <a:stretch>
            <a:fillRect/>
          </a:stretch>
        </p:blipFill>
        <p:spPr>
          <a:xfrm>
            <a:off x="2905926" y="3315244"/>
            <a:ext cx="4452885" cy="3339664"/>
          </a:xfrm>
          <a:prstGeom prst="rect">
            <a:avLst/>
          </a:prstGeom>
        </p:spPr>
      </p:pic>
    </p:spTree>
    <p:extLst>
      <p:ext uri="{BB962C8B-B14F-4D97-AF65-F5344CB8AC3E}">
        <p14:creationId xmlns:p14="http://schemas.microsoft.com/office/powerpoint/2010/main" val="3285732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TotalTime>
  <Words>2028</Words>
  <Application>Microsoft Macintosh PowerPoint</Application>
  <PresentationFormat>Widescreen</PresentationFormat>
  <Paragraphs>252</Paragraphs>
  <Slides>42</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Geodetic Remote Sensing</vt:lpstr>
      <vt:lpstr>GEMLab Research Group @ Missouri S&amp;T</vt:lpstr>
      <vt:lpstr>Plan for the course</vt:lpstr>
      <vt:lpstr>Geodesy</vt:lpstr>
      <vt:lpstr>PowerPoint Presentation</vt:lpstr>
      <vt:lpstr>PowerPoint Presentation</vt:lpstr>
      <vt:lpstr>PowerPoint Presentation</vt:lpstr>
      <vt:lpstr>Geodetic Datums are reference frames for coordinate systems</vt:lpstr>
      <vt:lpstr>Location, Location, Location…</vt:lpstr>
      <vt:lpstr>Prime Meridian in Greenwich, England</vt:lpstr>
      <vt:lpstr>Datums: a closer look</vt:lpstr>
      <vt:lpstr>Datums: a closer look</vt:lpstr>
      <vt:lpstr>Gravity - The Force</vt:lpstr>
      <vt:lpstr>Gravity - The Force</vt:lpstr>
      <vt:lpstr>Gravity - The Force, The Potential, The Field</vt:lpstr>
      <vt:lpstr>Gravity - The Force, The Potential, The Field</vt:lpstr>
      <vt:lpstr>Gravity - The Force</vt:lpstr>
      <vt:lpstr>Gravity - The Force, The Potential, The Field</vt:lpstr>
      <vt:lpstr>Gravity - The Force, The Potential, The Field</vt:lpstr>
      <vt:lpstr>Gravity - The Field</vt:lpstr>
      <vt:lpstr>Gravity - The Field</vt:lpstr>
      <vt:lpstr>The Geoid</vt:lpstr>
      <vt:lpstr>The Geoid</vt:lpstr>
      <vt:lpstr>The Geoid</vt:lpstr>
      <vt:lpstr>The Geoid</vt:lpstr>
      <vt:lpstr>The Geoid</vt:lpstr>
      <vt:lpstr>The Geoid</vt:lpstr>
      <vt:lpstr>The Geoid</vt:lpstr>
      <vt:lpstr>The Geoid</vt:lpstr>
      <vt:lpstr>The Geoid</vt:lpstr>
      <vt:lpstr>The Geoid</vt:lpstr>
      <vt:lpstr>How to measure the geoid?</vt:lpstr>
      <vt:lpstr>How to measure the geoid?</vt:lpstr>
      <vt:lpstr>GRACE and GRACE Follow-on</vt:lpstr>
      <vt:lpstr>GRACE and GRACE Follow-on</vt:lpstr>
      <vt:lpstr>Types of Coordinate systems: WGS-84</vt:lpstr>
      <vt:lpstr>UTM and local coordinate systems</vt:lpstr>
      <vt:lpstr>UTM and local coordinate systems</vt:lpstr>
      <vt:lpstr>UTM and local coordinate systems</vt:lpstr>
      <vt:lpstr>Reference Frames for motions and tectonics</vt:lpstr>
      <vt:lpstr>Reference Frames for motions and tectonics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Maurer, Jeremy</dc:creator>
  <cp:lastModifiedBy>Jeremy Maurer</cp:lastModifiedBy>
  <cp:revision>13</cp:revision>
  <dcterms:created xsi:type="dcterms:W3CDTF">2022-09-19T19:01:36Z</dcterms:created>
  <dcterms:modified xsi:type="dcterms:W3CDTF">2022-09-20T02:01:26Z</dcterms:modified>
</cp:coreProperties>
</file>